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83" r:id="rId12"/>
    <p:sldId id="288" r:id="rId13"/>
    <p:sldId id="267" r:id="rId14"/>
    <p:sldId id="270" r:id="rId15"/>
    <p:sldId id="271" r:id="rId16"/>
    <p:sldId id="272" r:id="rId17"/>
    <p:sldId id="273" r:id="rId18"/>
    <p:sldId id="274" r:id="rId19"/>
    <p:sldId id="275" r:id="rId20"/>
    <p:sldId id="289" r:id="rId21"/>
    <p:sldId id="276" r:id="rId22"/>
    <p:sldId id="277" r:id="rId23"/>
    <p:sldId id="278" r:id="rId24"/>
    <p:sldId id="279" r:id="rId25"/>
    <p:sldId id="284" r:id="rId26"/>
    <p:sldId id="285" r:id="rId27"/>
    <p:sldId id="286" r:id="rId28"/>
    <p:sldId id="287" r:id="rId29"/>
    <p:sldId id="281" r:id="rId30"/>
    <p:sldId id="282" r:id="rId31"/>
    <p:sldId id="29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7DAF"/>
    <a:srgbClr val="316D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94" autoAdjust="0"/>
    <p:restoredTop sz="94660"/>
  </p:normalViewPr>
  <p:slideViewPr>
    <p:cSldViewPr snapToGrid="0">
      <p:cViewPr varScale="1">
        <p:scale>
          <a:sx n="87" d="100"/>
          <a:sy n="87" d="100"/>
        </p:scale>
        <p:origin x="216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77E952-32FE-4953-94E9-17FB27F7D7D7}" type="datetimeFigureOut">
              <a:rPr lang="en-US" smtClean="0"/>
              <a:t>9/3/18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F4C32-B4D9-48FF-9A95-8237E9D76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21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CFA5EB-8C47-3B41-8231-2967036D931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325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27" charset="0"/>
              <a:ea typeface="Geneva" pitchFamily="27" charset="0"/>
              <a:cs typeface="Geneva" pitchFamily="27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43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27" charset="0"/>
              <a:ea typeface="Geneva" pitchFamily="27" charset="0"/>
              <a:cs typeface="Geneva" pitchFamily="27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002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*click*</a:t>
            </a:r>
          </a:p>
          <a:p>
            <a:r>
              <a:rPr lang="en-US" dirty="0"/>
              <a:t>Quick links to our resources; latest entries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*click*</a:t>
            </a:r>
          </a:p>
          <a:p>
            <a:r>
              <a:rPr lang="en-US" dirty="0"/>
              <a:t>Easy</a:t>
            </a:r>
            <a:r>
              <a:rPr lang="en-US" baseline="0" dirty="0"/>
              <a:t> to get to deposition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*click*</a:t>
            </a:r>
          </a:p>
          <a:p>
            <a:r>
              <a:rPr lang="en-US" dirty="0"/>
              <a:t>Single</a:t>
            </a:r>
            <a:r>
              <a:rPr lang="en-US" baseline="0" dirty="0"/>
              <a:t> search box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4FEF8-BB10-4FF7-8153-F9DA95D38C1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438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likely to put the atoms in the correct place!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4FEF8-BB10-4FF7-8153-F9DA95D38C1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266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*click*</a:t>
            </a:r>
          </a:p>
          <a:p>
            <a:r>
              <a:rPr lang="en-US" dirty="0"/>
              <a:t>Ligands summary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4FEF8-BB10-4FF7-8153-F9DA95D38C1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852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3817-1404-4300-BE67-820C1C4280A9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6A64F-E4D2-49CD-923B-C574E2D66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427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3817-1404-4300-BE67-820C1C4280A9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6A64F-E4D2-49CD-923B-C574E2D66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45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3817-1404-4300-BE67-820C1C4280A9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6A64F-E4D2-49CD-923B-C574E2D66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805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8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PDBE-slide-background6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167"/>
          <a:stretch>
            <a:fillRect/>
          </a:stretch>
        </p:blipFill>
        <p:spPr bwMode="auto">
          <a:xfrm>
            <a:off x="0" y="-149225"/>
            <a:ext cx="12208933" cy="701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19217" y="6310314"/>
            <a:ext cx="1945216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8626810"/>
      </p:ext>
    </p:extLst>
  </p:cSld>
  <p:clrMapOvr>
    <a:masterClrMapping/>
  </p:clrMapOvr>
  <p:transition>
    <p:cut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021370" y="6283214"/>
            <a:ext cx="6186613" cy="481408"/>
          </a:xfrm>
        </p:spPr>
        <p:txBody>
          <a:bodyPr anchor="ctr"/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0029542"/>
      </p:ext>
    </p:extLst>
  </p:cSld>
  <p:clrMapOvr>
    <a:masterClrMapping/>
  </p:clrMapOvr>
  <p:transition>
    <p:cut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2454260"/>
      </p:ext>
    </p:extLst>
  </p:cSld>
  <p:clrMapOvr>
    <a:masterClrMapping/>
  </p:clrMapOvr>
  <p:transition>
    <p:cut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0781129"/>
      </p:ext>
    </p:extLst>
  </p:cSld>
  <p:clrMapOvr>
    <a:masterClrMapping/>
  </p:clrMapOvr>
  <p:transition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3817-1404-4300-BE67-820C1C4280A9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6A64F-E4D2-49CD-923B-C574E2D66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198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3817-1404-4300-BE67-820C1C4280A9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6A64F-E4D2-49CD-923B-C574E2D66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762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3817-1404-4300-BE67-820C1C4280A9}" type="datetimeFigureOut">
              <a:rPr lang="en-US" smtClean="0"/>
              <a:t>9/3/18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6A64F-E4D2-49CD-923B-C574E2D66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067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3817-1404-4300-BE67-820C1C4280A9}" type="datetimeFigureOut">
              <a:rPr lang="en-US" smtClean="0"/>
              <a:t>9/3/18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6A64F-E4D2-49CD-923B-C574E2D66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911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3817-1404-4300-BE67-820C1C4280A9}" type="datetimeFigureOut">
              <a:rPr lang="en-US" smtClean="0"/>
              <a:t>9/3/18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6A64F-E4D2-49CD-923B-C574E2D66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417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3817-1404-4300-BE67-820C1C4280A9}" type="datetimeFigureOut">
              <a:rPr lang="en-US" smtClean="0"/>
              <a:t>9/3/18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6A64F-E4D2-49CD-923B-C574E2D66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33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3817-1404-4300-BE67-820C1C4280A9}" type="datetimeFigureOut">
              <a:rPr lang="en-US" smtClean="0"/>
              <a:t>9/3/18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6A64F-E4D2-49CD-923B-C574E2D66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53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3817-1404-4300-BE67-820C1C4280A9}" type="datetimeFigureOut">
              <a:rPr lang="en-US" smtClean="0"/>
              <a:t>9/3/18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6A64F-E4D2-49CD-923B-C574E2D66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4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E3817-1404-4300-BE67-820C1C4280A9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6A64F-E4D2-49CD-923B-C574E2D66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779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267797" y="2443942"/>
            <a:ext cx="5932516" cy="3549534"/>
          </a:xfrm>
          <a:prstGeom prst="rect">
            <a:avLst/>
          </a:prstGeom>
          <a:solidFill>
            <a:srgbClr val="316D5D">
              <a:alpha val="74902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7" name="Subtitle 5"/>
          <p:cNvSpPr>
            <a:spLocks noGrp="1"/>
          </p:cNvSpPr>
          <p:nvPr>
            <p:ph type="subTitle" idx="1"/>
          </p:nvPr>
        </p:nvSpPr>
        <p:spPr>
          <a:xfrm>
            <a:off x="1896631" y="2751169"/>
            <a:ext cx="3780962" cy="1805795"/>
          </a:xfrm>
        </p:spPr>
        <p:txBody>
          <a:bodyPr/>
          <a:lstStyle/>
          <a:p>
            <a:r>
              <a:rPr lang="en-US" sz="2800" dirty="0">
                <a:latin typeface="Century Gothic" panose="020B0502020202020204" pitchFamily="34" charset="0"/>
              </a:rPr>
              <a:t>Mihaly Varadi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ECCB 2018</a:t>
            </a:r>
          </a:p>
          <a:p>
            <a:r>
              <a:rPr lang="en-US" sz="1600" dirty="0">
                <a:latin typeface="Century Gothic" panose="020B0502020202020204" pitchFamily="34" charset="0"/>
              </a:rPr>
              <a:t>Athens, 8</a:t>
            </a:r>
            <a:r>
              <a:rPr lang="en-US" sz="1600" baseline="30000" dirty="0">
                <a:latin typeface="Century Gothic" panose="020B0502020202020204" pitchFamily="34" charset="0"/>
              </a:rPr>
              <a:t>th</a:t>
            </a:r>
            <a:r>
              <a:rPr lang="en-US" sz="1600" dirty="0">
                <a:latin typeface="Century Gothic" panose="020B0502020202020204" pitchFamily="34" charset="0"/>
              </a:rPr>
              <a:t> Sep</a:t>
            </a:r>
          </a:p>
        </p:txBody>
      </p:sp>
      <p:sp>
        <p:nvSpPr>
          <p:cNvPr id="6" name="Title 4"/>
          <p:cNvSpPr>
            <a:spLocks noGrp="1"/>
          </p:cNvSpPr>
          <p:nvPr>
            <p:ph type="ctrTitle"/>
          </p:nvPr>
        </p:nvSpPr>
        <p:spPr>
          <a:xfrm>
            <a:off x="1524000" y="525264"/>
            <a:ext cx="9144000" cy="685718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sz="4800" dirty="0">
                <a:latin typeface="Century Gothic" panose="020B0502020202020204" pitchFamily="34" charset="0"/>
              </a:rPr>
              <a:t>Protein Data Bank in Europe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24000" y="1265369"/>
            <a:ext cx="9144000" cy="614363"/>
          </a:xfrm>
        </p:spPr>
        <p:txBody>
          <a:bodyPr/>
          <a:lstStyle/>
          <a:p>
            <a:pPr algn="ctr"/>
            <a:r>
              <a:rPr lang="en-GB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PDBe.org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631" y="5471345"/>
            <a:ext cx="4019751" cy="1256172"/>
          </a:xfrm>
          <a:prstGeom prst="rect">
            <a:avLst/>
          </a:prstGeom>
        </p:spPr>
      </p:pic>
      <p:sp>
        <p:nvSpPr>
          <p:cNvPr id="12" name="Text Placeholder 1"/>
          <p:cNvSpPr txBox="1">
            <a:spLocks/>
          </p:cNvSpPr>
          <p:nvPr/>
        </p:nvSpPr>
        <p:spPr bwMode="auto">
          <a:xfrm>
            <a:off x="7090604" y="3384226"/>
            <a:ext cx="3674378" cy="536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20000"/>
              <a:buFont typeface="Arial" charset="0"/>
              <a:buNone/>
              <a:defRPr sz="2400" b="0" i="0">
                <a:solidFill>
                  <a:schemeClr val="bg1"/>
                </a:solidFill>
                <a:latin typeface="HelveticaNeueLT Pro 35 Th"/>
                <a:ea typeface="ＭＳ Ｐゴシック" charset="0"/>
                <a:cs typeface="HelveticaNeueLT Pro 35 Th"/>
              </a:defRPr>
            </a:lvl1pPr>
            <a:lvl2pPr marL="631825" indent="-276225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rgbClr val="FF8C9A"/>
              </a:buClr>
              <a:buSzPct val="100000"/>
              <a:buFont typeface="Arial" charset="0"/>
              <a:buChar char="•"/>
              <a:defRPr sz="22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2pPr>
            <a:lvl3pPr marL="895350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rgbClr val="FF8C9A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3pPr>
            <a:lvl4pPr marL="1147763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4pPr>
            <a:lvl5pPr marL="1400175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5pPr>
            <a:lvl6pPr marL="2371346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591945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2812522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033117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800" b="1" kern="0" dirty="0">
                <a:latin typeface="Century Gothic" panose="020B0502020202020204" pitchFamily="34" charset="0"/>
              </a:rPr>
              <a:t> </a:t>
            </a:r>
            <a:r>
              <a:rPr lang="en-GB" sz="2800" b="1" kern="0" dirty="0" err="1">
                <a:latin typeface="Century Gothic" panose="020B0502020202020204" pitchFamily="34" charset="0"/>
              </a:rPr>
              <a:t>proteindatabank</a:t>
            </a:r>
            <a:endParaRPr lang="en-GB" sz="2800" b="1" kern="0" dirty="0">
              <a:latin typeface="Century Gothic" panose="020B0502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08" y="2748824"/>
            <a:ext cx="541704" cy="5417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466" y="3344914"/>
            <a:ext cx="576218" cy="576218"/>
          </a:xfrm>
          <a:prstGeom prst="rect">
            <a:avLst/>
          </a:prstGeom>
        </p:spPr>
      </p:pic>
      <p:sp>
        <p:nvSpPr>
          <p:cNvPr id="16" name="Text Placeholder 1"/>
          <p:cNvSpPr txBox="1">
            <a:spLocks/>
          </p:cNvSpPr>
          <p:nvPr/>
        </p:nvSpPr>
        <p:spPr bwMode="auto">
          <a:xfrm>
            <a:off x="7070526" y="4004300"/>
            <a:ext cx="3694456" cy="552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20000"/>
              <a:buFont typeface="Arial" charset="0"/>
              <a:buNone/>
              <a:defRPr sz="2400" b="0" i="0">
                <a:solidFill>
                  <a:schemeClr val="bg1"/>
                </a:solidFill>
                <a:latin typeface="HelveticaNeueLT Pro 35 Th"/>
                <a:ea typeface="ＭＳ Ｐゴシック" charset="0"/>
                <a:cs typeface="HelveticaNeueLT Pro 35 Th"/>
              </a:defRPr>
            </a:lvl1pPr>
            <a:lvl2pPr marL="631825" indent="-276225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rgbClr val="FF8C9A"/>
              </a:buClr>
              <a:buSzPct val="100000"/>
              <a:buFont typeface="Arial" charset="0"/>
              <a:buChar char="•"/>
              <a:defRPr sz="22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2pPr>
            <a:lvl3pPr marL="895350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rgbClr val="FF8C9A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3pPr>
            <a:lvl4pPr marL="1147763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4pPr>
            <a:lvl5pPr marL="1400175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5pPr>
            <a:lvl6pPr marL="2371346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591945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2812522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033117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800" b="1" kern="0" dirty="0">
                <a:latin typeface="Century Gothic" panose="020B0502020202020204" pitchFamily="34" charset="0"/>
              </a:rPr>
              <a:t> @</a:t>
            </a:r>
            <a:r>
              <a:rPr lang="en-GB" sz="2800" b="1" kern="0" dirty="0" err="1">
                <a:latin typeface="Century Gothic" panose="020B0502020202020204" pitchFamily="34" charset="0"/>
              </a:rPr>
              <a:t>PDBeurope</a:t>
            </a:r>
            <a:endParaRPr lang="en-GB" sz="2800" b="1" kern="0" dirty="0">
              <a:latin typeface="Century Gothic" panose="020B0502020202020204" pitchFamily="34" charset="0"/>
            </a:endParaRPr>
          </a:p>
        </p:txBody>
      </p:sp>
      <p:sp>
        <p:nvSpPr>
          <p:cNvPr id="17" name="Text Placeholder 1"/>
          <p:cNvSpPr txBox="1">
            <a:spLocks/>
          </p:cNvSpPr>
          <p:nvPr/>
        </p:nvSpPr>
        <p:spPr bwMode="auto">
          <a:xfrm>
            <a:off x="7094788" y="2761306"/>
            <a:ext cx="3753321" cy="713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20000"/>
              <a:buFont typeface="Arial" charset="0"/>
              <a:buNone/>
              <a:defRPr sz="2400" b="0" i="0">
                <a:solidFill>
                  <a:schemeClr val="bg1"/>
                </a:solidFill>
                <a:latin typeface="HelveticaNeueLT Pro 35 Th"/>
                <a:ea typeface="ＭＳ Ｐゴシック" charset="0"/>
                <a:cs typeface="HelveticaNeueLT Pro 35 Th"/>
              </a:defRPr>
            </a:lvl1pPr>
            <a:lvl2pPr marL="631825" indent="-276225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rgbClr val="FF8C9A"/>
              </a:buClr>
              <a:buSzPct val="100000"/>
              <a:buFont typeface="Arial" charset="0"/>
              <a:buChar char="•"/>
              <a:defRPr sz="22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2pPr>
            <a:lvl3pPr marL="895350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rgbClr val="FF8C9A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3pPr>
            <a:lvl4pPr marL="1147763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4pPr>
            <a:lvl5pPr marL="1400175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5pPr>
            <a:lvl6pPr marL="2371346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591945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2812522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033117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800" b="1" kern="0" dirty="0">
                <a:latin typeface="Century Gothic" panose="020B0502020202020204" pitchFamily="34" charset="0"/>
              </a:rPr>
              <a:t> pdbhelp@ebi.ac.uk</a:t>
            </a:r>
          </a:p>
        </p:txBody>
      </p:sp>
      <p:sp>
        <p:nvSpPr>
          <p:cNvPr id="18" name="Shape 70"/>
          <p:cNvSpPr txBox="1"/>
          <p:nvPr/>
        </p:nvSpPr>
        <p:spPr>
          <a:xfrm>
            <a:off x="7081872" y="5176744"/>
            <a:ext cx="3832739" cy="6255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chemeClr val="accent1"/>
              </a:buClr>
              <a:buSzPct val="25000"/>
            </a:pPr>
            <a:r>
              <a:rPr lang="en-US" sz="2800" b="1" dirty="0">
                <a:solidFill>
                  <a:schemeClr val="lt1"/>
                </a:solidFill>
                <a:latin typeface="Century Gothic" panose="020B0502020202020204" pitchFamily="34" charset="0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800" b="1" dirty="0" err="1">
                <a:solidFill>
                  <a:schemeClr val="lt1"/>
                </a:solidFill>
                <a:latin typeface="Century Gothic" panose="020B0502020202020204" pitchFamily="34" charset="0"/>
                <a:ea typeface="Helvetica Neue"/>
                <a:cs typeface="Helvetica Neue"/>
                <a:sym typeface="Helvetica Neue"/>
              </a:rPr>
              <a:t>pdbart</a:t>
            </a:r>
            <a:endParaRPr lang="en-US" sz="2800" b="1" dirty="0">
              <a:solidFill>
                <a:schemeClr val="lt1"/>
              </a:solidFill>
              <a:latin typeface="Century Gothic" panose="020B0502020202020204" pitchFamily="34" charset="0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" name="Shape 73" descr="Pinterest-Logo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1595" y="5174357"/>
            <a:ext cx="553875" cy="55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71" descr="instagram-Logo-PNG-Transparent-Background-download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30109" y="4556965"/>
            <a:ext cx="565075" cy="56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72"/>
          <p:cNvSpPr txBox="1"/>
          <p:nvPr/>
        </p:nvSpPr>
        <p:spPr>
          <a:xfrm>
            <a:off x="7077193" y="4591400"/>
            <a:ext cx="3687789" cy="4951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chemeClr val="accent1"/>
              </a:buClr>
              <a:buSzPct val="25000"/>
            </a:pPr>
            <a:r>
              <a:rPr lang="en-US" sz="2800" b="1" dirty="0">
                <a:solidFill>
                  <a:schemeClr val="lt1"/>
                </a:solidFill>
                <a:latin typeface="Century Gothic" panose="020B0502020202020204" pitchFamily="34" charset="0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800" b="1" dirty="0" err="1">
                <a:solidFill>
                  <a:schemeClr val="lt1"/>
                </a:solidFill>
                <a:latin typeface="Century Gothic" panose="020B0502020202020204" pitchFamily="34" charset="0"/>
                <a:ea typeface="Helvetica Neue"/>
                <a:cs typeface="Helvetica Neue"/>
                <a:sym typeface="Helvetica Neue"/>
              </a:rPr>
              <a:t>pdbeurope</a:t>
            </a:r>
            <a:endParaRPr lang="en-US" sz="2800" b="1" dirty="0">
              <a:solidFill>
                <a:schemeClr val="lt1"/>
              </a:solidFill>
              <a:latin typeface="Century Gothic" panose="020B0502020202020204" pitchFamily="34" charset="0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0" t="3339" r="4779" b="3339"/>
          <a:stretch/>
        </p:blipFill>
        <p:spPr>
          <a:xfrm>
            <a:off x="6456727" y="3968283"/>
            <a:ext cx="498744" cy="49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03923"/>
      </p:ext>
    </p:extLst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>
          <a:xfrm>
            <a:off x="0" y="7938"/>
            <a:ext cx="12192000" cy="598891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000" dirty="0">
                <a:solidFill>
                  <a:schemeClr val="accent6"/>
                </a:solidFill>
                <a:latin typeface="Century Gothic" panose="020B0502020202020204" pitchFamily="34" charset="0"/>
              </a:rPr>
              <a:t>Integrating </a:t>
            </a:r>
            <a:r>
              <a:rPr lang="en-GB" dirty="0">
                <a:solidFill>
                  <a:schemeClr val="accent6"/>
                </a:solidFill>
                <a:latin typeface="Century Gothic" panose="020B0502020202020204" pitchFamily="34" charset="0"/>
              </a:rPr>
              <a:t>structural</a:t>
            </a:r>
            <a:r>
              <a:rPr lang="en-GB" sz="4000" dirty="0">
                <a:solidFill>
                  <a:schemeClr val="accent6"/>
                </a:solidFill>
                <a:latin typeface="Century Gothic" panose="020B0502020202020204" pitchFamily="34" charset="0"/>
              </a:rPr>
              <a:t> and other biological data</a:t>
            </a:r>
          </a:p>
        </p:txBody>
      </p:sp>
      <p:sp>
        <p:nvSpPr>
          <p:cNvPr id="4" name="Content Placeholder 18"/>
          <p:cNvSpPr txBox="1">
            <a:spLocks/>
          </p:cNvSpPr>
          <p:nvPr/>
        </p:nvSpPr>
        <p:spPr bwMode="auto">
          <a:xfrm>
            <a:off x="789709" y="1890939"/>
            <a:ext cx="11055927" cy="598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spcBef>
                <a:spcPct val="20000"/>
              </a:spcBef>
              <a:buClr>
                <a:schemeClr val="accent1"/>
              </a:buClr>
              <a:defRPr/>
            </a:pPr>
            <a:r>
              <a:rPr lang="en-GB" sz="2800" kern="0" dirty="0">
                <a:latin typeface="Century Gothic" panose="020B0502020202020204" pitchFamily="34" charset="0"/>
                <a:cs typeface="Geneva" pitchFamily="27" charset="0"/>
              </a:rPr>
              <a:t>Annotating and linking structure through biological information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030240" y="4402370"/>
            <a:ext cx="912812" cy="36988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GB" dirty="0" err="1">
                <a:latin typeface="Century Gothic" panose="020B0502020202020204" pitchFamily="34" charset="0"/>
              </a:rPr>
              <a:t>ChEBI</a:t>
            </a:r>
            <a:endParaRPr lang="en-GB" dirty="0">
              <a:latin typeface="Century Gothic" panose="020B0502020202020204" pitchFamily="34" charset="0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230390" y="4402370"/>
            <a:ext cx="1568450" cy="36988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GB" dirty="0">
                <a:latin typeface="Century Gothic" panose="020B0502020202020204" pitchFamily="34" charset="0"/>
              </a:rPr>
              <a:t>ENA/</a:t>
            </a:r>
            <a:r>
              <a:rPr lang="en-GB" dirty="0" err="1">
                <a:latin typeface="Century Gothic" panose="020B0502020202020204" pitchFamily="34" charset="0"/>
              </a:rPr>
              <a:t>UniProt</a:t>
            </a:r>
            <a:endParaRPr lang="en-GB" dirty="0">
              <a:latin typeface="Century Gothic" panose="020B0502020202020204" pitchFamily="34" charset="0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6941965" y="4402370"/>
            <a:ext cx="1892300" cy="36988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GB" dirty="0" err="1">
                <a:latin typeface="Century Gothic" panose="020B0502020202020204" pitchFamily="34" charset="0"/>
              </a:rPr>
              <a:t>ChEMBL/IntAct</a:t>
            </a:r>
            <a:endParaRPr lang="en-GB" dirty="0">
              <a:latin typeface="Century Gothic" panose="020B0502020202020204" pitchFamily="34" charset="0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9121601" y="4402370"/>
            <a:ext cx="1502063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GB" dirty="0" err="1">
                <a:latin typeface="Century Gothic" panose="020B0502020202020204" pitchFamily="34" charset="0"/>
              </a:rPr>
              <a:t>Reactome</a:t>
            </a:r>
            <a:endParaRPr lang="en-GB" dirty="0">
              <a:latin typeface="Century Gothic" panose="020B0502020202020204" pitchFamily="34" charset="0"/>
            </a:endParaRPr>
          </a:p>
        </p:txBody>
      </p:sp>
      <p:sp>
        <p:nvSpPr>
          <p:cNvPr id="15" name="Left-Right Arrow 14"/>
          <p:cNvSpPr/>
          <p:nvPr/>
        </p:nvSpPr>
        <p:spPr bwMode="auto">
          <a:xfrm>
            <a:off x="2276302" y="3187931"/>
            <a:ext cx="7772400" cy="114300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GB" sz="3200" b="1" dirty="0">
                <a:latin typeface="Century Gothic" panose="020B0502020202020204" pitchFamily="34" charset="0"/>
                <a:ea typeface="Geneva" pitchFamily="-105" charset="0"/>
                <a:cs typeface="Geneva" pitchFamily="-105" charset="0"/>
              </a:rPr>
              <a:t>Information     /     Resources</a:t>
            </a:r>
          </a:p>
        </p:txBody>
      </p:sp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2030240" y="2654531"/>
            <a:ext cx="8437562" cy="369888"/>
            <a:chOff x="363156" y="1981198"/>
            <a:chExt cx="8437943" cy="369332"/>
          </a:xfrm>
        </p:grpSpPr>
        <p:sp>
          <p:nvSpPr>
            <p:cNvPr id="6" name="TextBox 6"/>
            <p:cNvSpPr txBox="1">
              <a:spLocks noChangeArrowheads="1"/>
            </p:cNvSpPr>
            <p:nvPr/>
          </p:nvSpPr>
          <p:spPr bwMode="auto">
            <a:xfrm>
              <a:off x="363156" y="1981198"/>
              <a:ext cx="1358961" cy="36933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GB" dirty="0">
                  <a:latin typeface="Century Gothic" panose="020B0502020202020204" pitchFamily="34" charset="0"/>
                </a:rPr>
                <a:t>Chemistry</a:t>
              </a:r>
            </a:p>
          </p:txBody>
        </p:sp>
        <p:sp>
          <p:nvSpPr>
            <p:cNvPr id="7" name="TextBox 7"/>
            <p:cNvSpPr txBox="1">
              <a:spLocks noChangeArrowheads="1"/>
            </p:cNvSpPr>
            <p:nvPr/>
          </p:nvSpPr>
          <p:spPr bwMode="auto">
            <a:xfrm>
              <a:off x="2065033" y="1981198"/>
              <a:ext cx="1505046" cy="36877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GB" dirty="0">
                  <a:latin typeface="Century Gothic" panose="020B0502020202020204" pitchFamily="34" charset="0"/>
                </a:rPr>
                <a:t>Sequences</a:t>
              </a:r>
            </a:p>
          </p:txBody>
        </p:sp>
        <p:sp>
          <p:nvSpPr>
            <p:cNvPr id="8" name="TextBox 8"/>
            <p:cNvSpPr txBox="1">
              <a:spLocks noChangeArrowheads="1"/>
            </p:cNvSpPr>
            <p:nvPr/>
          </p:nvSpPr>
          <p:spPr bwMode="auto">
            <a:xfrm>
              <a:off x="5529114" y="1981198"/>
              <a:ext cx="1576458" cy="36933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GB" dirty="0">
                  <a:latin typeface="Century Gothic" panose="020B0502020202020204" pitchFamily="34" charset="0"/>
                </a:rPr>
                <a:t>Interactions</a:t>
              </a:r>
            </a:p>
          </p:txBody>
        </p:sp>
        <p:sp>
          <p:nvSpPr>
            <p:cNvPr id="9" name="TextBox 9"/>
            <p:cNvSpPr txBox="1">
              <a:spLocks noChangeArrowheads="1"/>
            </p:cNvSpPr>
            <p:nvPr/>
          </p:nvSpPr>
          <p:spPr bwMode="auto">
            <a:xfrm>
              <a:off x="7448488" y="1981198"/>
              <a:ext cx="1352611" cy="36933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GB" dirty="0">
                  <a:latin typeface="Century Gothic" panose="020B0502020202020204" pitchFamily="34" charset="0"/>
                </a:rPr>
                <a:t>Pathways</a:t>
              </a:r>
            </a:p>
          </p:txBody>
        </p:sp>
        <p:sp>
          <p:nvSpPr>
            <p:cNvPr id="20" name="TextBox 7"/>
            <p:cNvSpPr txBox="1">
              <a:spLocks noChangeArrowheads="1"/>
            </p:cNvSpPr>
            <p:nvPr/>
          </p:nvSpPr>
          <p:spPr bwMode="auto">
            <a:xfrm>
              <a:off x="3797073" y="1981198"/>
              <a:ext cx="1389126" cy="36933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GB" dirty="0">
                  <a:latin typeface="Century Gothic" panose="020B0502020202020204" pitchFamily="34" charset="0"/>
                </a:rPr>
                <a:t>Variation</a:t>
              </a:r>
            </a:p>
          </p:txBody>
        </p:sp>
      </p:grp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5086177" y="4402370"/>
            <a:ext cx="1568450" cy="36988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GB" dirty="0" err="1">
                <a:latin typeface="Century Gothic" panose="020B0502020202020204" pitchFamily="34" charset="0"/>
              </a:rPr>
              <a:t>Ensembl</a:t>
            </a:r>
            <a:endParaRPr lang="en-GB" dirty="0">
              <a:latin typeface="Century Gothic" panose="020B050202020202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802" y="5129445"/>
            <a:ext cx="1824038" cy="1366837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716" y="5089757"/>
            <a:ext cx="2351087" cy="1368425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566" y="5129445"/>
            <a:ext cx="1368425" cy="1366837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240" y="5129445"/>
            <a:ext cx="2254250" cy="1366837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2723384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What is on a </a:t>
            </a:r>
            <a:r>
              <a:rPr lang="en-US" dirty="0" err="1">
                <a:latin typeface="Century Gothic" panose="020B0502020202020204" pitchFamily="34" charset="0"/>
              </a:rPr>
              <a:t>PDBe</a:t>
            </a:r>
            <a:r>
              <a:rPr lang="en-US" dirty="0">
                <a:latin typeface="Century Gothic" panose="020B0502020202020204" pitchFamily="34" charset="0"/>
              </a:rPr>
              <a:t> entry page?</a:t>
            </a:r>
            <a:endParaRPr lang="en-GB" dirty="0">
              <a:latin typeface="Century Gothic" panose="020B0502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631" y="5471345"/>
            <a:ext cx="4019751" cy="125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5387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>
          <a:xfrm>
            <a:off x="0" y="7939"/>
            <a:ext cx="12192000" cy="682018"/>
          </a:xfrm>
        </p:spPr>
        <p:txBody>
          <a:bodyPr>
            <a:normAutofit/>
          </a:bodyPr>
          <a:lstStyle/>
          <a:p>
            <a:pPr algn="ctr"/>
            <a:r>
              <a:rPr lang="en-GB" sz="4000" dirty="0">
                <a:solidFill>
                  <a:schemeClr val="accent6"/>
                </a:solidFill>
                <a:latin typeface="Century Gothic" panose="020B0502020202020204" pitchFamily="34" charset="0"/>
              </a:rPr>
              <a:t>Integrating structural and other biological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05593" y="1961804"/>
            <a:ext cx="1108640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1"/>
                </a:solidFill>
                <a:latin typeface="Century Gothic" panose="020B0502020202020204" pitchFamily="34" charset="0"/>
              </a:rPr>
              <a:t>Based on consultations with users</a:t>
            </a:r>
          </a:p>
          <a:p>
            <a:r>
              <a:rPr lang="en-GB" sz="2800" dirty="0">
                <a:solidFill>
                  <a:schemeClr val="tx1"/>
                </a:solidFill>
                <a:latin typeface="Century Gothic" panose="020B0502020202020204" pitchFamily="34" charset="0"/>
              </a:rPr>
              <a:t>Data clustered in five sections</a:t>
            </a:r>
          </a:p>
          <a:p>
            <a:endParaRPr lang="en-US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Century Gothic" panose="020B0502020202020204" pitchFamily="34" charset="0"/>
              </a:rPr>
              <a:t>Some FAQs:</a:t>
            </a: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Where is the structure published?</a:t>
            </a: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Is it any good?</a:t>
            </a: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How do I find out who has cited the structure?</a:t>
            </a: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What is the assembly?</a:t>
            </a: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What sequence / structural domains are present?</a:t>
            </a: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Where is the ligand binding?</a:t>
            </a:r>
          </a:p>
          <a:p>
            <a:endParaRPr lang="en-GB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739" y="1447489"/>
            <a:ext cx="2711330" cy="281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79766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123" r="3294"/>
          <a:stretch/>
        </p:blipFill>
        <p:spPr>
          <a:xfrm>
            <a:off x="1620254" y="371974"/>
            <a:ext cx="8956480" cy="532397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7319720" y="661788"/>
            <a:ext cx="2514091" cy="453384"/>
          </a:xfrm>
          <a:prstGeom prst="rect">
            <a:avLst/>
          </a:prstGeom>
          <a:solidFill>
            <a:schemeClr val="accent2">
              <a:alpha val="46000"/>
            </a:schemeClr>
          </a:solidFill>
          <a:ln w="730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981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5200"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86514" y="6334122"/>
            <a:ext cx="1031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pdbe.org</a:t>
            </a:r>
            <a:endParaRPr lang="en-GB" dirty="0"/>
          </a:p>
        </p:txBody>
      </p:sp>
      <p:sp>
        <p:nvSpPr>
          <p:cNvPr id="21" name="Rectangle 20"/>
          <p:cNvSpPr/>
          <p:nvPr/>
        </p:nvSpPr>
        <p:spPr bwMode="auto">
          <a:xfrm>
            <a:off x="7633811" y="1417462"/>
            <a:ext cx="2931158" cy="2034100"/>
          </a:xfrm>
          <a:prstGeom prst="rect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981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5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789044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0"/>
          <a:stretch/>
        </p:blipFill>
        <p:spPr>
          <a:xfrm>
            <a:off x="2644345" y="61423"/>
            <a:ext cx="7057740" cy="61038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2667001" y="783773"/>
            <a:ext cx="5143499" cy="1722665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981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5200"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7886510" y="2567668"/>
            <a:ext cx="1838231" cy="1350423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981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5200">
              <a:latin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34626" y="6452315"/>
            <a:ext cx="2781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pdbe.org/2yi7</a:t>
            </a:r>
          </a:p>
        </p:txBody>
      </p:sp>
    </p:spTree>
    <p:extLst>
      <p:ext uri="{BB962C8B-B14F-4D97-AF65-F5344CB8AC3E}">
        <p14:creationId xmlns:p14="http://schemas.microsoft.com/office/powerpoint/2010/main" val="1483790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4" r="26360" b="60444"/>
          <a:stretch/>
        </p:blipFill>
        <p:spPr>
          <a:xfrm>
            <a:off x="1737678" y="384816"/>
            <a:ext cx="8647641" cy="28123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1788079" y="346360"/>
            <a:ext cx="8558076" cy="2866278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981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5200"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7069394" y="3535870"/>
            <a:ext cx="3261757" cy="2396191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981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5200">
              <a:latin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34626" y="6452315"/>
            <a:ext cx="2781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pdbe.org/2yi7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04" t="40677" r="-212" b="37592"/>
          <a:stretch/>
        </p:blipFill>
        <p:spPr>
          <a:xfrm>
            <a:off x="7076553" y="3545147"/>
            <a:ext cx="3269603" cy="23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161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0"/>
          <a:stretch/>
        </p:blipFill>
        <p:spPr>
          <a:xfrm>
            <a:off x="2644345" y="61423"/>
            <a:ext cx="7057740" cy="61038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2667001" y="2553575"/>
            <a:ext cx="2555421" cy="1350423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981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5200">
              <a:latin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34626" y="6452315"/>
            <a:ext cx="2781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pdbe.org/2yi7</a:t>
            </a:r>
          </a:p>
        </p:txBody>
      </p:sp>
    </p:spTree>
    <p:extLst>
      <p:ext uri="{BB962C8B-B14F-4D97-AF65-F5344CB8AC3E}">
        <p14:creationId xmlns:p14="http://schemas.microsoft.com/office/powerpoint/2010/main" val="3993384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52" r="63658" b="38041"/>
          <a:stretch/>
        </p:blipFill>
        <p:spPr>
          <a:xfrm>
            <a:off x="2465406" y="1288472"/>
            <a:ext cx="7175763" cy="372091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2488061" y="1278955"/>
            <a:ext cx="7149066" cy="3777954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981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5200">
              <a:latin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34626" y="6452315"/>
            <a:ext cx="2781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pdbe.org/2yi7</a:t>
            </a:r>
          </a:p>
        </p:txBody>
      </p:sp>
    </p:spTree>
    <p:extLst>
      <p:ext uri="{BB962C8B-B14F-4D97-AF65-F5344CB8AC3E}">
        <p14:creationId xmlns:p14="http://schemas.microsoft.com/office/powerpoint/2010/main" val="1088834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0"/>
          <a:stretch/>
        </p:blipFill>
        <p:spPr>
          <a:xfrm>
            <a:off x="2644345" y="61423"/>
            <a:ext cx="7057740" cy="61038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5255079" y="2555422"/>
            <a:ext cx="2555421" cy="1348575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981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5200">
              <a:latin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34626" y="6452315"/>
            <a:ext cx="2781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pdbe.org/2yi7</a:t>
            </a:r>
          </a:p>
        </p:txBody>
      </p:sp>
    </p:spTree>
    <p:extLst>
      <p:ext uri="{BB962C8B-B14F-4D97-AF65-F5344CB8AC3E}">
        <p14:creationId xmlns:p14="http://schemas.microsoft.com/office/powerpoint/2010/main" val="3762367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33" t="40228" r="26752" b="38041"/>
          <a:stretch/>
        </p:blipFill>
        <p:spPr>
          <a:xfrm>
            <a:off x="2679521" y="1219200"/>
            <a:ext cx="6729194" cy="352828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2683726" y="1225385"/>
            <a:ext cx="6709058" cy="3540578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981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5200">
              <a:latin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34626" y="6452315"/>
            <a:ext cx="2781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pdbe.org/2yi7</a:t>
            </a:r>
          </a:p>
        </p:txBody>
      </p:sp>
    </p:spTree>
    <p:extLst>
      <p:ext uri="{BB962C8B-B14F-4D97-AF65-F5344CB8AC3E}">
        <p14:creationId xmlns:p14="http://schemas.microsoft.com/office/powerpoint/2010/main" val="3000734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What is the </a:t>
            </a:r>
            <a:r>
              <a:rPr lang="en-US" dirty="0" err="1">
                <a:latin typeface="Century Gothic" panose="020B0502020202020204" pitchFamily="34" charset="0"/>
              </a:rPr>
              <a:t>PDBe</a:t>
            </a:r>
            <a:r>
              <a:rPr lang="en-US" dirty="0">
                <a:latin typeface="Century Gothic" panose="020B0502020202020204" pitchFamily="34" charset="0"/>
              </a:rPr>
              <a:t>?</a:t>
            </a:r>
            <a:endParaRPr lang="en-GB" dirty="0">
              <a:latin typeface="Century Gothic" panose="020B0502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631" y="5471345"/>
            <a:ext cx="4019751" cy="125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43309"/>
      </p:ext>
    </p:extLst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587" t="345" r="8844"/>
          <a:stretch/>
        </p:blipFill>
        <p:spPr>
          <a:xfrm>
            <a:off x="1620982" y="124691"/>
            <a:ext cx="8936183" cy="599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903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0"/>
          <a:stretch/>
        </p:blipFill>
        <p:spPr>
          <a:xfrm>
            <a:off x="2644345" y="61423"/>
            <a:ext cx="7057740" cy="6103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2667002" y="3946959"/>
            <a:ext cx="2555421" cy="2218314"/>
          </a:xfrm>
          <a:prstGeom prst="rect">
            <a:avLst/>
          </a:prstGeom>
          <a:noFill/>
          <a:ln w="381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981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5200">
              <a:latin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34626" y="6452315"/>
            <a:ext cx="2781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pdbe.org/2yi7</a:t>
            </a:r>
          </a:p>
        </p:txBody>
      </p:sp>
    </p:spTree>
    <p:extLst>
      <p:ext uri="{BB962C8B-B14F-4D97-AF65-F5344CB8AC3E}">
        <p14:creationId xmlns:p14="http://schemas.microsoft.com/office/powerpoint/2010/main" val="3587383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55" r="63658" b="1300"/>
          <a:stretch/>
        </p:blipFill>
        <p:spPr>
          <a:xfrm>
            <a:off x="2949145" y="471278"/>
            <a:ext cx="6139624" cy="530606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2971802" y="467482"/>
            <a:ext cx="6116781" cy="5309865"/>
          </a:xfrm>
          <a:prstGeom prst="rect">
            <a:avLst/>
          </a:prstGeom>
          <a:noFill/>
          <a:ln w="381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981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5200">
              <a:latin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34626" y="6452315"/>
            <a:ext cx="2781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pdbe.org/2yi7</a:t>
            </a:r>
          </a:p>
        </p:txBody>
      </p:sp>
    </p:spTree>
    <p:extLst>
      <p:ext uri="{BB962C8B-B14F-4D97-AF65-F5344CB8AC3E}">
        <p14:creationId xmlns:p14="http://schemas.microsoft.com/office/powerpoint/2010/main" val="471421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0"/>
          <a:stretch/>
        </p:blipFill>
        <p:spPr>
          <a:xfrm>
            <a:off x="2644345" y="61423"/>
            <a:ext cx="7057740" cy="61038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5255077" y="3946959"/>
            <a:ext cx="2555422" cy="2218314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981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5200">
              <a:latin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34626" y="6452315"/>
            <a:ext cx="2781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pdbe.org/2yi7</a:t>
            </a:r>
          </a:p>
        </p:txBody>
      </p:sp>
    </p:spTree>
    <p:extLst>
      <p:ext uri="{BB962C8B-B14F-4D97-AF65-F5344CB8AC3E}">
        <p14:creationId xmlns:p14="http://schemas.microsoft.com/office/powerpoint/2010/main" val="1059425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33" t="62855" r="26752" b="1300"/>
          <a:stretch/>
        </p:blipFill>
        <p:spPr>
          <a:xfrm>
            <a:off x="3075711" y="555882"/>
            <a:ext cx="5957221" cy="515219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3079914" y="552196"/>
            <a:ext cx="5939396" cy="5155878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981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5200">
              <a:latin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34626" y="6452315"/>
            <a:ext cx="2781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pdbe.org/2yi7</a:t>
            </a:r>
          </a:p>
        </p:txBody>
      </p:sp>
    </p:spTree>
    <p:extLst>
      <p:ext uri="{BB962C8B-B14F-4D97-AF65-F5344CB8AC3E}">
        <p14:creationId xmlns:p14="http://schemas.microsoft.com/office/powerpoint/2010/main" val="1608544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0"/>
            <a:ext cx="12192000" cy="613878"/>
          </a:xfrm>
          <a:prstGeom prst="rect">
            <a:avLst/>
          </a:prstGeom>
        </p:spPr>
        <p:txBody>
          <a:bodyPr/>
          <a:lstStyle/>
          <a:p>
            <a:pPr algn="ctr" defTabSz="449263" eaLnBrk="0" hangingPunct="0">
              <a:lnSpc>
                <a:spcPts val="3788"/>
              </a:lnSpc>
              <a:buClr>
                <a:srgbClr val="72AD46"/>
              </a:buClr>
              <a:buSzPct val="100000"/>
              <a:defRPr/>
            </a:pPr>
            <a:r>
              <a:rPr lang="en-GB" sz="4000" kern="0" dirty="0">
                <a:solidFill>
                  <a:schemeClr val="accent6"/>
                </a:solidFill>
                <a:latin typeface="Century Gothic" panose="020B0502020202020204" pitchFamily="34" charset="0"/>
                <a:ea typeface="ＭＳ Ｐゴシック" pitchFamily="-111" charset="-128"/>
                <a:cs typeface="Calibri" panose="020F0502020204030204" pitchFamily="34" charset="0"/>
              </a:rPr>
              <a:t>How good is a structure?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207478" y="1292373"/>
            <a:ext cx="6900171" cy="4543162"/>
          </a:xfrm>
          <a:prstGeom prst="rect">
            <a:avLst/>
          </a:prstGeom>
        </p:spPr>
        <p:txBody>
          <a:bodyPr/>
          <a:lstStyle/>
          <a:p>
            <a:pPr marL="339725" indent="-339725" defTabSz="449263">
              <a:lnSpc>
                <a:spcPct val="150000"/>
              </a:lnSpc>
              <a:spcBef>
                <a:spcPts val="2400"/>
              </a:spcBef>
              <a:buClr>
                <a:srgbClr val="72AD46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3200" kern="0" dirty="0">
                <a:solidFill>
                  <a:srgbClr val="000000"/>
                </a:solidFill>
                <a:latin typeface="Century Gothic" panose="020B0502020202020204" pitchFamily="34" charset="0"/>
                <a:ea typeface="ＭＳ Ｐゴシック" pitchFamily="-111" charset="-128"/>
                <a:cs typeface="Calibri" panose="020F0502020204030204" pitchFamily="34" charset="0"/>
              </a:rPr>
              <a:t>Resolution</a:t>
            </a:r>
          </a:p>
          <a:p>
            <a:pPr marL="339725" indent="-339725" defTabSz="449263">
              <a:lnSpc>
                <a:spcPct val="150000"/>
              </a:lnSpc>
              <a:spcBef>
                <a:spcPts val="2400"/>
              </a:spcBef>
              <a:buClr>
                <a:srgbClr val="72AD46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3200" kern="0" dirty="0">
                <a:solidFill>
                  <a:srgbClr val="000000"/>
                </a:solidFill>
                <a:latin typeface="Century Gothic" panose="020B0502020202020204" pitchFamily="34" charset="0"/>
                <a:ea typeface="ＭＳ Ｐゴシック" pitchFamily="-111" charset="-128"/>
                <a:cs typeface="Calibri" panose="020F0502020204030204" pitchFamily="34" charset="0"/>
              </a:rPr>
              <a:t>Geometry</a:t>
            </a:r>
          </a:p>
          <a:p>
            <a:pPr marL="339725" indent="-339725" defTabSz="449263">
              <a:lnSpc>
                <a:spcPct val="150000"/>
              </a:lnSpc>
              <a:spcBef>
                <a:spcPts val="2400"/>
              </a:spcBef>
              <a:buClr>
                <a:srgbClr val="72AD46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3200" kern="0" dirty="0">
                <a:solidFill>
                  <a:srgbClr val="000000"/>
                </a:solidFill>
                <a:latin typeface="Century Gothic" panose="020B0502020202020204" pitchFamily="34" charset="0"/>
                <a:ea typeface="ＭＳ Ｐゴシック" pitchFamily="-111" charset="-128"/>
                <a:cs typeface="Calibri" panose="020F0502020204030204" pitchFamily="34" charset="0"/>
              </a:rPr>
              <a:t>Density maps are the real data</a:t>
            </a:r>
          </a:p>
          <a:p>
            <a:pPr marL="339725" indent="-339725" defTabSz="449263">
              <a:lnSpc>
                <a:spcPct val="150000"/>
              </a:lnSpc>
              <a:spcBef>
                <a:spcPts val="2400"/>
              </a:spcBef>
              <a:buClr>
                <a:srgbClr val="72AD46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3200" kern="0" dirty="0">
                <a:solidFill>
                  <a:srgbClr val="000000"/>
                </a:solidFill>
                <a:latin typeface="Century Gothic" panose="020B0502020202020204" pitchFamily="34" charset="0"/>
                <a:ea typeface="ＭＳ Ｐゴシック" pitchFamily="-111" charset="-128"/>
                <a:cs typeface="Calibri" panose="020F0502020204030204" pitchFamily="34" charset="0"/>
              </a:rPr>
              <a:t>Validation reports</a:t>
            </a:r>
          </a:p>
        </p:txBody>
      </p:sp>
    </p:spTree>
    <p:extLst>
      <p:ext uri="{BB962C8B-B14F-4D97-AF65-F5344CB8AC3E}">
        <p14:creationId xmlns:p14="http://schemas.microsoft.com/office/powerpoint/2010/main" val="1524071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1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" t="21243" r="65346" b="7390"/>
          <a:stretch/>
        </p:blipFill>
        <p:spPr bwMode="auto">
          <a:xfrm>
            <a:off x="8278569" y="856513"/>
            <a:ext cx="2891270" cy="5530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12192000" cy="532015"/>
          </a:xfrm>
          <a:prstGeom prst="rect">
            <a:avLst/>
          </a:prstGeom>
        </p:spPr>
        <p:txBody>
          <a:bodyPr/>
          <a:lstStyle/>
          <a:p>
            <a:pPr algn="ctr" defTabSz="449263" eaLnBrk="0" hangingPunct="0">
              <a:lnSpc>
                <a:spcPts val="3788"/>
              </a:lnSpc>
              <a:buClr>
                <a:srgbClr val="72AD46"/>
              </a:buClr>
              <a:buSzPct val="100000"/>
              <a:defRPr/>
            </a:pPr>
            <a:r>
              <a:rPr lang="en-GB" sz="4000" kern="0" dirty="0">
                <a:solidFill>
                  <a:schemeClr val="accent6"/>
                </a:solidFill>
                <a:latin typeface="Century Gothic" panose="020B0502020202020204" pitchFamily="34" charset="0"/>
                <a:ea typeface="ＭＳ Ｐゴシック" pitchFamily="-111" charset="-128"/>
                <a:cs typeface="ＭＳ Ｐゴシック" pitchFamily="-111" charset="-128"/>
              </a:rPr>
              <a:t>Resolution</a:t>
            </a:r>
            <a:endParaRPr lang="en-GB" sz="3200" kern="0" dirty="0">
              <a:solidFill>
                <a:schemeClr val="accent6"/>
              </a:solidFill>
              <a:latin typeface="Century Gothic" panose="020B0502020202020204" pitchFamily="34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722096" y="1105184"/>
            <a:ext cx="5888379" cy="5033395"/>
          </a:xfrm>
          <a:prstGeom prst="rect">
            <a:avLst/>
          </a:prstGeom>
        </p:spPr>
        <p:txBody>
          <a:bodyPr>
            <a:noAutofit/>
          </a:bodyPr>
          <a:lstStyle/>
          <a:p>
            <a:pPr marL="339725" indent="-339725" defTabSz="449263" eaLnBrk="0" hangingPunct="0">
              <a:spcBef>
                <a:spcPts val="600"/>
              </a:spcBef>
              <a:spcAft>
                <a:spcPts val="1200"/>
              </a:spcAft>
              <a:buClr>
                <a:srgbClr val="72AD46"/>
              </a:buClr>
              <a:buSzPct val="100000"/>
              <a:buFont typeface="Arial" pitchFamily="34" charset="0"/>
              <a:buChar char="•"/>
              <a:defRPr/>
            </a:pPr>
            <a:r>
              <a:rPr lang="en-GB" sz="2200" kern="0" dirty="0">
                <a:solidFill>
                  <a:srgbClr val="000000"/>
                </a:solidFill>
                <a:latin typeface="Century Gothic" panose="020B0502020202020204" pitchFamily="34" charset="0"/>
                <a:ea typeface="ＭＳ Ｐゴシック" pitchFamily="-111" charset="-128"/>
                <a:cs typeface="Calibri" panose="020F0502020204030204" pitchFamily="34" charset="0"/>
              </a:rPr>
              <a:t>Resolution indicates level of detail in the data</a:t>
            </a:r>
          </a:p>
          <a:p>
            <a:pPr marL="796925" lvl="1" indent="-339725" defTabSz="449263" eaLnBrk="0" hangingPunct="0">
              <a:spcBef>
                <a:spcPts val="600"/>
              </a:spcBef>
              <a:spcAft>
                <a:spcPts val="1200"/>
              </a:spcAft>
              <a:buClr>
                <a:srgbClr val="72AD46"/>
              </a:buClr>
              <a:buSzPct val="100000"/>
              <a:buFont typeface="Arial" pitchFamily="34" charset="0"/>
              <a:buChar char="•"/>
              <a:defRPr/>
            </a:pPr>
            <a:r>
              <a:rPr lang="en-GB" sz="2200" kern="0" dirty="0">
                <a:solidFill>
                  <a:srgbClr val="000000"/>
                </a:solidFill>
                <a:latin typeface="Century Gothic" panose="020B0502020202020204" pitchFamily="34" charset="0"/>
                <a:ea typeface="ＭＳ Ｐゴシック" pitchFamily="-111" charset="-128"/>
                <a:cs typeface="Calibri" panose="020F0502020204030204" pitchFamily="34" charset="0"/>
              </a:rPr>
              <a:t>for structures determined by X-ray crystallography and electron microscopy</a:t>
            </a:r>
          </a:p>
          <a:p>
            <a:pPr marL="339725" indent="-339725" defTabSz="449263" eaLnBrk="0" hangingPunct="0">
              <a:spcBef>
                <a:spcPts val="600"/>
              </a:spcBef>
              <a:spcAft>
                <a:spcPts val="1200"/>
              </a:spcAft>
              <a:buClr>
                <a:srgbClr val="72AD46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200" kern="0" dirty="0">
                <a:solidFill>
                  <a:srgbClr val="000000"/>
                </a:solidFill>
                <a:latin typeface="Century Gothic" panose="020B0502020202020204" pitchFamily="34" charset="0"/>
                <a:ea typeface="ＭＳ Ｐゴシック" pitchFamily="-111" charset="-128"/>
                <a:cs typeface="Calibri" panose="020F0502020204030204" pitchFamily="34" charset="0"/>
              </a:rPr>
              <a:t>Higher resolution (lower number) means more detail!</a:t>
            </a:r>
          </a:p>
          <a:p>
            <a:pPr marL="739775" lvl="1" indent="-282575" defTabSz="449263" eaLnBrk="0" hangingPunct="0">
              <a:buClr>
                <a:srgbClr val="72AD46"/>
              </a:buClr>
              <a:buSzPct val="100000"/>
              <a:buFont typeface="Times New Roman" pitchFamily="18" charset="0"/>
              <a:buChar char="•"/>
              <a:defRPr/>
            </a:pPr>
            <a:r>
              <a:rPr lang="en-GB" sz="2200" kern="0" dirty="0">
                <a:solidFill>
                  <a:srgbClr val="000000"/>
                </a:solidFill>
                <a:latin typeface="Century Gothic" panose="020B0502020202020204" pitchFamily="34" charset="0"/>
                <a:ea typeface="ＭＳ Ｐゴシック" charset="-128"/>
                <a:cs typeface="Calibri" panose="020F0502020204030204" pitchFamily="34" charset="0"/>
              </a:rPr>
              <a:t>Low		= &gt; 3.0 A</a:t>
            </a:r>
          </a:p>
          <a:p>
            <a:pPr marL="739775" lvl="1" indent="-282575" defTabSz="449263" eaLnBrk="0" hangingPunct="0">
              <a:spcBef>
                <a:spcPts val="600"/>
              </a:spcBef>
              <a:buClr>
                <a:srgbClr val="72AD46"/>
              </a:buClr>
              <a:buSzPct val="100000"/>
              <a:buFont typeface="Times New Roman" pitchFamily="18" charset="0"/>
              <a:buChar char="•"/>
              <a:defRPr/>
            </a:pPr>
            <a:r>
              <a:rPr lang="en-US" sz="2200" kern="0" dirty="0">
                <a:solidFill>
                  <a:srgbClr val="000000"/>
                </a:solidFill>
                <a:latin typeface="Century Gothic" panose="020B0502020202020204" pitchFamily="34" charset="0"/>
                <a:ea typeface="ＭＳ Ｐゴシック" charset="-128"/>
                <a:cs typeface="Calibri" panose="020F0502020204030204" pitchFamily="34" charset="0"/>
              </a:rPr>
              <a:t>Medium	= 1.8 - 3.0 A</a:t>
            </a:r>
          </a:p>
          <a:p>
            <a:pPr marL="739775" lvl="1" indent="-282575" defTabSz="449263" eaLnBrk="0" hangingPunct="0">
              <a:spcBef>
                <a:spcPts val="600"/>
              </a:spcBef>
              <a:buClr>
                <a:srgbClr val="72AD46"/>
              </a:buClr>
              <a:buSzPct val="100000"/>
              <a:buFont typeface="Times New Roman" pitchFamily="18" charset="0"/>
              <a:buChar char="•"/>
              <a:defRPr/>
            </a:pPr>
            <a:r>
              <a:rPr lang="en-US" sz="2200" kern="0" dirty="0">
                <a:solidFill>
                  <a:srgbClr val="000000"/>
                </a:solidFill>
                <a:latin typeface="Century Gothic" panose="020B0502020202020204" pitchFamily="34" charset="0"/>
                <a:ea typeface="ＭＳ Ｐゴシック" charset="-128"/>
                <a:cs typeface="Calibri" panose="020F0502020204030204" pitchFamily="34" charset="0"/>
              </a:rPr>
              <a:t>High		= 1.0 - 1.8 A</a:t>
            </a:r>
          </a:p>
          <a:p>
            <a:pPr marL="739775" lvl="1" indent="-282575" defTabSz="449263" eaLnBrk="0" hangingPunct="0">
              <a:spcBef>
                <a:spcPts val="600"/>
              </a:spcBef>
              <a:spcAft>
                <a:spcPts val="1200"/>
              </a:spcAft>
              <a:buClr>
                <a:srgbClr val="72AD46"/>
              </a:buClr>
              <a:buSzPct val="100000"/>
              <a:buFont typeface="Times New Roman" pitchFamily="18" charset="0"/>
              <a:buChar char="•"/>
              <a:defRPr/>
            </a:pPr>
            <a:r>
              <a:rPr lang="en-US" sz="2200" kern="0" dirty="0">
                <a:solidFill>
                  <a:srgbClr val="000000"/>
                </a:solidFill>
                <a:latin typeface="Century Gothic" panose="020B0502020202020204" pitchFamily="34" charset="0"/>
                <a:ea typeface="ＭＳ Ｐゴシック" charset="-128"/>
                <a:cs typeface="Calibri" panose="020F0502020204030204" pitchFamily="34" charset="0"/>
              </a:rPr>
              <a:t>Atomic	= &lt; 1.0 A</a:t>
            </a:r>
            <a:endParaRPr lang="en-GB" sz="2200" kern="0" dirty="0">
              <a:solidFill>
                <a:srgbClr val="000000"/>
              </a:solidFill>
              <a:latin typeface="Century Gothic" panose="020B0502020202020204" pitchFamily="34" charset="0"/>
              <a:ea typeface="ＭＳ Ｐゴシック" charset="-128"/>
              <a:cs typeface="Calibri" panose="020F0502020204030204" pitchFamily="34" charset="0"/>
            </a:endParaRPr>
          </a:p>
          <a:p>
            <a:pPr marL="339725" indent="-339725" defTabSz="449263" eaLnBrk="0" hangingPunct="0">
              <a:spcBef>
                <a:spcPts val="600"/>
              </a:spcBef>
              <a:spcAft>
                <a:spcPts val="1200"/>
              </a:spcAft>
              <a:buClr>
                <a:srgbClr val="72AD46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200" kern="0" dirty="0">
                <a:solidFill>
                  <a:srgbClr val="000000"/>
                </a:solidFill>
                <a:latin typeface="Century Gothic" panose="020B0502020202020204" pitchFamily="34" charset="0"/>
                <a:ea typeface="ＭＳ Ｐゴシック" pitchFamily="-111" charset="-128"/>
                <a:cs typeface="Calibri" panose="020F0502020204030204" pitchFamily="34" charset="0"/>
              </a:rPr>
              <a:t>But, not all parts of the structure are at the same resolution…</a:t>
            </a:r>
            <a:endParaRPr lang="en-GB" sz="2200" kern="0" dirty="0">
              <a:solidFill>
                <a:srgbClr val="000000"/>
              </a:solidFill>
              <a:latin typeface="Century Gothic" panose="020B0502020202020204" pitchFamily="34" charset="0"/>
              <a:ea typeface="ＭＳ Ｐゴシック" pitchFamily="-111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38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200" y="2845802"/>
            <a:ext cx="5739249" cy="35714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890" y="2878118"/>
            <a:ext cx="3469568" cy="3506818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6792147" y="1708748"/>
            <a:ext cx="4844541" cy="1490020"/>
            <a:chOff x="6851413" y="1354884"/>
            <a:chExt cx="4844541" cy="1490020"/>
          </a:xfrm>
        </p:grpSpPr>
        <p:grpSp>
          <p:nvGrpSpPr>
            <p:cNvPr id="9" name="Group 8"/>
            <p:cNvGrpSpPr/>
            <p:nvPr/>
          </p:nvGrpSpPr>
          <p:grpSpPr>
            <a:xfrm rot="19554144">
              <a:off x="6851413" y="1602968"/>
              <a:ext cx="2499964" cy="1241936"/>
              <a:chOff x="6019801" y="1466486"/>
              <a:chExt cx="2552702" cy="1255931"/>
            </a:xfrm>
          </p:grpSpPr>
          <p:sp>
            <p:nvSpPr>
              <p:cNvPr id="10" name="Right Arrow 9"/>
              <p:cNvSpPr/>
              <p:nvPr/>
            </p:nvSpPr>
            <p:spPr bwMode="auto">
              <a:xfrm rot="10800000">
                <a:off x="6019801" y="1466486"/>
                <a:ext cx="2299854" cy="1255931"/>
              </a:xfrm>
              <a:prstGeom prst="rightArrow">
                <a:avLst/>
              </a:prstGeom>
              <a:solidFill>
                <a:schemeClr val="accent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19812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5200">
                  <a:solidFill>
                    <a:srgbClr val="000000"/>
                  </a:solidFill>
                  <a:latin typeface="Century Gothic" panose="020B0502020202020204" pitchFamily="34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272649" y="1767643"/>
                <a:ext cx="2299854" cy="653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dirty="0">
                    <a:solidFill>
                      <a:srgbClr val="000000"/>
                    </a:solidFill>
                    <a:latin typeface="Century Gothic" panose="020B0502020202020204" pitchFamily="34" charset="0"/>
                    <a:ea typeface="ＭＳ Ｐゴシック" charset="0"/>
                    <a:cs typeface="ＭＳ Ｐゴシック" charset="0"/>
                  </a:rPr>
                  <a:t>Data suggest too many atoms here</a:t>
                </a: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9279549" y="1354884"/>
              <a:ext cx="2416405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dirty="0">
                  <a:solidFill>
                    <a:srgbClr val="000000"/>
                  </a:solidFill>
                  <a:latin typeface="Century Gothic" panose="020B0502020202020204" pitchFamily="34" charset="0"/>
                  <a:ea typeface="ＭＳ Ｐゴシック" charset="0"/>
                  <a:cs typeface="ＭＳ Ｐゴシック" charset="0"/>
                </a:rPr>
                <a:t>Areas where the model has too many atoms for the data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89151" y="4952692"/>
            <a:ext cx="4940306" cy="1464561"/>
            <a:chOff x="248418" y="4598828"/>
            <a:chExt cx="4940306" cy="1464561"/>
          </a:xfrm>
        </p:grpSpPr>
        <p:grpSp>
          <p:nvGrpSpPr>
            <p:cNvPr id="6" name="Group 5"/>
            <p:cNvGrpSpPr/>
            <p:nvPr/>
          </p:nvGrpSpPr>
          <p:grpSpPr>
            <a:xfrm>
              <a:off x="2913017" y="4921990"/>
              <a:ext cx="2275707" cy="1141399"/>
              <a:chOff x="637310" y="4073236"/>
              <a:chExt cx="2469991" cy="1255931"/>
            </a:xfrm>
          </p:grpSpPr>
          <p:sp>
            <p:nvSpPr>
              <p:cNvPr id="7" name="Right Arrow 6"/>
              <p:cNvSpPr/>
              <p:nvPr/>
            </p:nvSpPr>
            <p:spPr bwMode="auto">
              <a:xfrm>
                <a:off x="637310" y="4073236"/>
                <a:ext cx="2299854" cy="1255931"/>
              </a:xfrm>
              <a:prstGeom prst="rightArrow">
                <a:avLst/>
              </a:prstGeom>
              <a:solidFill>
                <a:srgbClr val="92D05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19812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5200">
                  <a:solidFill>
                    <a:srgbClr val="000000"/>
                  </a:solidFill>
                  <a:latin typeface="Century Gothic" panose="020B0502020202020204" pitchFamily="34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37310" y="4378034"/>
                <a:ext cx="2469991" cy="711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dirty="0">
                    <a:solidFill>
                      <a:srgbClr val="000000"/>
                    </a:solidFill>
                    <a:latin typeface="Century Gothic" panose="020B0502020202020204" pitchFamily="34" charset="0"/>
                    <a:ea typeface="ＭＳ Ｐゴシック" charset="0"/>
                    <a:cs typeface="ＭＳ Ｐゴシック" charset="0"/>
                  </a:rPr>
                  <a:t>Data suggest too </a:t>
                </a:r>
              </a:p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dirty="0">
                    <a:solidFill>
                      <a:srgbClr val="000000"/>
                    </a:solidFill>
                    <a:latin typeface="Century Gothic" panose="020B0502020202020204" pitchFamily="34" charset="0"/>
                    <a:ea typeface="ＭＳ Ｐゴシック" charset="0"/>
                    <a:cs typeface="ＭＳ Ｐゴシック" charset="0"/>
                  </a:rPr>
                  <a:t>few atoms here </a:t>
                </a: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248418" y="4598828"/>
              <a:ext cx="2416405" cy="923330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dirty="0">
                  <a:solidFill>
                    <a:srgbClr val="000000"/>
                  </a:solidFill>
                  <a:latin typeface="Century Gothic" panose="020B0502020202020204" pitchFamily="34" charset="0"/>
                  <a:ea typeface="ＭＳ Ｐゴシック" charset="0"/>
                  <a:cs typeface="ＭＳ Ｐゴシック" charset="0"/>
                </a:rPr>
                <a:t>Areas where the model has too few atoms for the data</a:t>
              </a:r>
            </a:p>
          </p:txBody>
        </p:sp>
      </p:grpSp>
      <p:sp>
        <p:nvSpPr>
          <p:cNvPr id="18" name="Title 1"/>
          <p:cNvSpPr txBox="1">
            <a:spLocks/>
          </p:cNvSpPr>
          <p:nvPr/>
        </p:nvSpPr>
        <p:spPr bwMode="auto">
          <a:xfrm>
            <a:off x="0" y="2271"/>
            <a:ext cx="1219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2pPr>
            <a:lvl3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3pPr>
            <a:lvl4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4pPr>
            <a:lvl5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5pPr>
            <a:lvl6pPr marL="220599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6pPr>
            <a:lvl7pPr marL="441176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7pPr>
            <a:lvl8pPr marL="6617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8pPr>
            <a:lvl9pPr marL="8823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9pPr>
          </a:lstStyle>
          <a:p>
            <a:pPr algn="ctr"/>
            <a:r>
              <a:rPr lang="en-GB" sz="4000" kern="0" dirty="0">
                <a:solidFill>
                  <a:schemeClr val="accent6"/>
                </a:solidFill>
                <a:latin typeface="Century Gothic" panose="020B0502020202020204" pitchFamily="34" charset="0"/>
              </a:rPr>
              <a:t>The PDB file is only an interpretation of the data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758204" y="910744"/>
            <a:ext cx="8229600" cy="951307"/>
          </a:xfrm>
          <a:prstGeom prst="rect">
            <a:avLst/>
          </a:prstGeom>
        </p:spPr>
        <p:txBody>
          <a:bodyPr/>
          <a:lstStyle/>
          <a:p>
            <a:pPr>
              <a:buClr>
                <a:schemeClr val="accent1"/>
              </a:buClr>
            </a:pPr>
            <a:r>
              <a:rPr lang="en-GB" sz="2800" dirty="0">
                <a:solidFill>
                  <a:srgbClr val="000000"/>
                </a:solidFill>
                <a:latin typeface="Century Gothic" panose="020B0502020202020204" pitchFamily="34" charset="0"/>
              </a:rPr>
              <a:t>Difference density helps identify where the model does not match the data:</a:t>
            </a:r>
          </a:p>
        </p:txBody>
      </p:sp>
    </p:spTree>
    <p:extLst>
      <p:ext uri="{BB962C8B-B14F-4D97-AF65-F5344CB8AC3E}">
        <p14:creationId xmlns:p14="http://schemas.microsoft.com/office/powerpoint/2010/main" val="2870305802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080"/>
            <a:ext cx="12192000" cy="626625"/>
          </a:xfrm>
        </p:spPr>
        <p:txBody>
          <a:bodyPr>
            <a:noAutofit/>
          </a:bodyPr>
          <a:lstStyle/>
          <a:p>
            <a:pPr algn="ctr"/>
            <a:r>
              <a:rPr lang="en-GB" sz="4000" dirty="0">
                <a:solidFill>
                  <a:schemeClr val="accent6"/>
                </a:solidFill>
              </a:rPr>
              <a:t>Not all structures are of equal quality</a:t>
            </a:r>
            <a:endParaRPr lang="en-GB" sz="2400" dirty="0">
              <a:solidFill>
                <a:schemeClr val="accent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191" y="2600385"/>
            <a:ext cx="6376445" cy="24230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77228" y="1628599"/>
            <a:ext cx="3016155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How well does the model back-predict the data?</a:t>
            </a:r>
          </a:p>
        </p:txBody>
      </p:sp>
      <p:sp>
        <p:nvSpPr>
          <p:cNvPr id="6" name="Rectangle 5"/>
          <p:cNvSpPr/>
          <p:nvPr/>
        </p:nvSpPr>
        <p:spPr>
          <a:xfrm>
            <a:off x="1607714" y="2853548"/>
            <a:ext cx="2266005" cy="646331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GB" dirty="0"/>
              <a:t>Atoms bumping into each other</a:t>
            </a:r>
          </a:p>
        </p:txBody>
      </p:sp>
      <p:sp>
        <p:nvSpPr>
          <p:cNvPr id="7" name="Rectangle 6"/>
          <p:cNvSpPr/>
          <p:nvPr/>
        </p:nvSpPr>
        <p:spPr>
          <a:xfrm>
            <a:off x="1596276" y="4089411"/>
            <a:ext cx="1920298" cy="646331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GB" dirty="0"/>
              <a:t>Surprising bond angles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901222" y="5355087"/>
            <a:ext cx="2950872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GB" dirty="0"/>
              <a:t>Atoms not in electron density</a:t>
            </a:r>
          </a:p>
        </p:txBody>
      </p:sp>
      <p:cxnSp>
        <p:nvCxnSpPr>
          <p:cNvPr id="20" name="Straight Arrow Connector 19"/>
          <p:cNvCxnSpPr>
            <a:stCxn id="5" idx="3"/>
          </p:cNvCxnSpPr>
          <p:nvPr/>
        </p:nvCxnSpPr>
        <p:spPr bwMode="auto">
          <a:xfrm>
            <a:off x="4693383" y="1951765"/>
            <a:ext cx="883309" cy="1066332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/>
          <p:cNvCxnSpPr>
            <a:stCxn id="6" idx="3"/>
          </p:cNvCxnSpPr>
          <p:nvPr/>
        </p:nvCxnSpPr>
        <p:spPr bwMode="auto">
          <a:xfrm>
            <a:off x="3873719" y="3176714"/>
            <a:ext cx="1238608" cy="166838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/>
          <p:cNvCxnSpPr>
            <a:stCxn id="7" idx="3"/>
          </p:cNvCxnSpPr>
          <p:nvPr/>
        </p:nvCxnSpPr>
        <p:spPr bwMode="auto">
          <a:xfrm flipV="1">
            <a:off x="3516574" y="3905276"/>
            <a:ext cx="976449" cy="507301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/>
          <p:cNvCxnSpPr>
            <a:stCxn id="8" idx="3"/>
          </p:cNvCxnSpPr>
          <p:nvPr/>
        </p:nvCxnSpPr>
        <p:spPr bwMode="auto">
          <a:xfrm flipV="1">
            <a:off x="4852094" y="4444049"/>
            <a:ext cx="93979" cy="1095704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750205532"/>
      </p:ext>
    </p:extLst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377" t="270" r="8535" b="1"/>
          <a:stretch/>
        </p:blipFill>
        <p:spPr>
          <a:xfrm>
            <a:off x="1607128" y="124691"/>
            <a:ext cx="8991600" cy="59957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8202632" y="2830784"/>
            <a:ext cx="1760519" cy="33151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981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5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199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14407"/>
            <a:ext cx="12192000" cy="1849599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  <a:latin typeface="Century Gothic" panose="020B0502020202020204" pitchFamily="34" charset="0"/>
              </a:rPr>
              <a:t>The Protein Data Bank (PDB) is an archive of</a:t>
            </a:r>
            <a:br>
              <a:rPr lang="en-GB" dirty="0">
                <a:solidFill>
                  <a:schemeClr val="accent6"/>
                </a:solidFill>
                <a:latin typeface="Century Gothic" panose="020B0502020202020204" pitchFamily="34" charset="0"/>
              </a:rPr>
            </a:br>
            <a:r>
              <a:rPr lang="en-GB" dirty="0">
                <a:solidFill>
                  <a:schemeClr val="accent6"/>
                </a:solidFill>
                <a:latin typeface="Century Gothic" panose="020B0502020202020204" pitchFamily="34" charset="0"/>
              </a:rPr>
              <a:t> </a:t>
            </a:r>
            <a:r>
              <a:rPr lang="en-GB" b="1" i="1" dirty="0">
                <a:solidFill>
                  <a:schemeClr val="accent6"/>
                </a:solidFill>
                <a:latin typeface="Century Gothic" panose="020B0502020202020204" pitchFamily="34" charset="0"/>
              </a:rPr>
              <a:t>experimentally determined </a:t>
            </a:r>
            <a:r>
              <a:rPr lang="en-GB" dirty="0">
                <a:solidFill>
                  <a:schemeClr val="accent6"/>
                </a:solidFill>
                <a:latin typeface="Century Gothic" panose="020B0502020202020204" pitchFamily="34" charset="0"/>
              </a:rPr>
              <a:t>3-dimensional</a:t>
            </a:r>
            <a:r>
              <a:rPr lang="en-GB" b="1" i="1" dirty="0">
                <a:solidFill>
                  <a:schemeClr val="accent6"/>
                </a:solidFill>
                <a:latin typeface="Century Gothic" panose="020B0502020202020204" pitchFamily="34" charset="0"/>
              </a:rPr>
              <a:t> </a:t>
            </a:r>
            <a:r>
              <a:rPr lang="en-GB" dirty="0">
                <a:solidFill>
                  <a:schemeClr val="accent6"/>
                </a:solidFill>
                <a:latin typeface="Century Gothic" panose="020B0502020202020204" pitchFamily="34" charset="0"/>
              </a:rPr>
              <a:t>structures of biological macromolecules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b="1" dirty="0"/>
              <a:t>pdbe.org</a:t>
            </a:r>
          </a:p>
        </p:txBody>
      </p:sp>
      <p:pic>
        <p:nvPicPr>
          <p:cNvPr id="20" name="Picture 4" descr="DNA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74364">
            <a:off x="4764998" y="3210654"/>
            <a:ext cx="2010070" cy="2010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957" y="2796182"/>
            <a:ext cx="2985578" cy="298557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077" y="2250265"/>
            <a:ext cx="3635548" cy="3635548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 bwMode="auto">
          <a:xfrm flipH="1">
            <a:off x="3250221" y="1825957"/>
            <a:ext cx="1079613" cy="76427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316D5D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/>
          <p:cNvCxnSpPr/>
          <p:nvPr/>
        </p:nvCxnSpPr>
        <p:spPr bwMode="auto">
          <a:xfrm>
            <a:off x="7890181" y="1901012"/>
            <a:ext cx="1079613" cy="76427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316D5D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/>
          <p:cNvCxnSpPr/>
          <p:nvPr/>
        </p:nvCxnSpPr>
        <p:spPr bwMode="auto">
          <a:xfrm flipH="1">
            <a:off x="5857658" y="1780183"/>
            <a:ext cx="173998" cy="85581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316D5D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2015319" y="5774429"/>
            <a:ext cx="8540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      </a:t>
            </a:r>
            <a:r>
              <a:rPr lang="en-GB" b="1" dirty="0"/>
              <a:t>Proteins                        DNA/RNA                  Complexes of Protein and NA</a:t>
            </a:r>
          </a:p>
        </p:txBody>
      </p:sp>
    </p:spTree>
    <p:extLst>
      <p:ext uri="{BB962C8B-B14F-4D97-AF65-F5344CB8AC3E}">
        <p14:creationId xmlns:p14="http://schemas.microsoft.com/office/powerpoint/2010/main" val="2206401432"/>
      </p:ext>
    </p:extLst>
  </p:cSld>
  <p:clrMapOvr>
    <a:masterClrMapping/>
  </p:clrMapOvr>
  <p:transition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394" r="8520"/>
          <a:stretch/>
        </p:blipFill>
        <p:spPr>
          <a:xfrm>
            <a:off x="1600200" y="133350"/>
            <a:ext cx="8991600" cy="6012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8452013" y="780310"/>
            <a:ext cx="1883479" cy="89609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981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5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7510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entury Gothic" panose="020B0502020202020204" pitchFamily="34" charset="0"/>
              </a:rPr>
              <a:t>Hands-on part!</a:t>
            </a:r>
            <a:endParaRPr lang="en-GB" sz="4000" dirty="0"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E9CFE7-C827-1C48-82AD-E5C96C3E8247}"/>
              </a:ext>
            </a:extLst>
          </p:cNvPr>
          <p:cNvSpPr txBox="1"/>
          <p:nvPr/>
        </p:nvSpPr>
        <p:spPr>
          <a:xfrm>
            <a:off x="711201" y="3287485"/>
            <a:ext cx="10929257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https://</a:t>
            </a:r>
            <a:r>
              <a:rPr lang="en-US" sz="4000" dirty="0" err="1">
                <a:solidFill>
                  <a:schemeClr val="bg1"/>
                </a:solidFill>
              </a:rPr>
              <a:t>github.com</a:t>
            </a:r>
            <a:r>
              <a:rPr lang="en-US" sz="4000" dirty="0">
                <a:solidFill>
                  <a:schemeClr val="bg1"/>
                </a:solidFill>
              </a:rPr>
              <a:t>/</a:t>
            </a:r>
            <a:r>
              <a:rPr lang="en-US" sz="4000" dirty="0" err="1">
                <a:solidFill>
                  <a:schemeClr val="bg1"/>
                </a:solidFill>
              </a:rPr>
              <a:t>uniprot-pdbe</a:t>
            </a:r>
            <a:r>
              <a:rPr lang="en-US" sz="4000" dirty="0">
                <a:solidFill>
                  <a:schemeClr val="bg1"/>
                </a:solidFill>
              </a:rPr>
              <a:t>/eccb2018/</a:t>
            </a:r>
          </a:p>
        </p:txBody>
      </p:sp>
    </p:spTree>
    <p:extLst>
      <p:ext uri="{BB962C8B-B14F-4D97-AF65-F5344CB8AC3E}">
        <p14:creationId xmlns:p14="http://schemas.microsoft.com/office/powerpoint/2010/main" val="3954800261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1937798" y="3933207"/>
            <a:ext cx="1161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Century Gothic" panose="020B0502020202020204" pitchFamily="34" charset="0"/>
              </a:rPr>
              <a:t>Deposit</a:t>
            </a:r>
          </a:p>
          <a:p>
            <a:pPr algn="r"/>
            <a:r>
              <a:rPr lang="en-GB" dirty="0">
                <a:latin typeface="Century Gothic" panose="020B0502020202020204" pitchFamily="34" charset="0"/>
              </a:rPr>
              <a:t>in the</a:t>
            </a:r>
          </a:p>
          <a:p>
            <a:pPr algn="r"/>
            <a:r>
              <a:rPr lang="en-GB" dirty="0">
                <a:latin typeface="Century Gothic" panose="020B0502020202020204" pitchFamily="34" charset="0"/>
              </a:rPr>
              <a:t>PDB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>
            <a:normAutofit/>
          </a:bodyPr>
          <a:lstStyle/>
          <a:p>
            <a:pPr algn="ctr"/>
            <a:r>
              <a:rPr lang="en-GB" sz="4000" dirty="0">
                <a:solidFill>
                  <a:schemeClr val="accent6"/>
                </a:solidFill>
                <a:latin typeface="Century Gothic" panose="020B0502020202020204" pitchFamily="34" charset="0"/>
              </a:rPr>
              <a:t>A “</a:t>
            </a:r>
            <a:r>
              <a:rPr lang="en-GB" sz="4000" b="1" dirty="0">
                <a:solidFill>
                  <a:schemeClr val="accent6"/>
                </a:solidFill>
                <a:latin typeface="Century Gothic" panose="020B0502020202020204" pitchFamily="34" charset="0"/>
              </a:rPr>
              <a:t>PDB code</a:t>
            </a:r>
            <a:r>
              <a:rPr lang="en-GB" sz="4000" dirty="0">
                <a:solidFill>
                  <a:schemeClr val="accent6"/>
                </a:solidFill>
                <a:latin typeface="Century Gothic" panose="020B0502020202020204" pitchFamily="34" charset="0"/>
              </a:rPr>
              <a:t>” refers to a 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703" y="1567968"/>
            <a:ext cx="2695169" cy="27848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439" y="745575"/>
            <a:ext cx="3242007" cy="3242007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 bwMode="auto">
          <a:xfrm>
            <a:off x="3088105" y="3850105"/>
            <a:ext cx="12032" cy="1005342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>
            <a:off x="4428888" y="5662209"/>
            <a:ext cx="2479642" cy="1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TextBox 23"/>
          <p:cNvSpPr txBox="1"/>
          <p:nvPr/>
        </p:nvSpPr>
        <p:spPr>
          <a:xfrm rot="989646">
            <a:off x="4487936" y="1912640"/>
            <a:ext cx="3741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entury Gothic" panose="020B0502020202020204" pitchFamily="34" charset="0"/>
              </a:rPr>
              <a:t>Described in a paper</a:t>
            </a:r>
          </a:p>
          <a:p>
            <a:pPr algn="ctr"/>
            <a:r>
              <a:rPr lang="en-GB" dirty="0">
                <a:latin typeface="Century Gothic" panose="020B0502020202020204" pitchFamily="34" charset="0"/>
              </a:rPr>
              <a:t>(or maybe not published)</a:t>
            </a:r>
          </a:p>
        </p:txBody>
      </p:sp>
      <p:cxnSp>
        <p:nvCxnSpPr>
          <p:cNvPr id="31" name="Straight Arrow Connector 30"/>
          <p:cNvCxnSpPr/>
          <p:nvPr/>
        </p:nvCxnSpPr>
        <p:spPr bwMode="auto">
          <a:xfrm>
            <a:off x="4483768" y="1672389"/>
            <a:ext cx="3263934" cy="101344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4184887" y="5267520"/>
            <a:ext cx="2967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entury Gothic" panose="020B0502020202020204" pitchFamily="34" charset="0"/>
              </a:rPr>
              <a:t>Referenced in a paper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531" y="3943808"/>
            <a:ext cx="3498334" cy="192426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872782" y="2015506"/>
            <a:ext cx="6660199" cy="2677656"/>
          </a:xfrm>
          <a:prstGeom prst="rect">
            <a:avLst/>
          </a:prstGeom>
          <a:solidFill>
            <a:srgbClr val="316D5D"/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27000"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A unique 4 character code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Identifies the data within the PDB archive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Always starts with a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For example: 2nuu, 4xyz, 2f48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67585" y="5258883"/>
            <a:ext cx="1895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PDB code</a:t>
            </a:r>
          </a:p>
        </p:txBody>
      </p:sp>
    </p:spTree>
    <p:extLst>
      <p:ext uri="{BB962C8B-B14F-4D97-AF65-F5344CB8AC3E}">
        <p14:creationId xmlns:p14="http://schemas.microsoft.com/office/powerpoint/2010/main" val="4270821173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3455"/>
          </a:xfrm>
        </p:spPr>
        <p:txBody>
          <a:bodyPr>
            <a:noAutofit/>
          </a:bodyPr>
          <a:lstStyle/>
          <a:p>
            <a:pPr algn="ctr"/>
            <a:r>
              <a:rPr lang="en-GB" sz="4000" dirty="0">
                <a:solidFill>
                  <a:schemeClr val="accent6"/>
                </a:solidFill>
                <a:latin typeface="Century Gothic" panose="020B0502020202020204" pitchFamily="34" charset="0"/>
              </a:rPr>
              <a:t>Methods for solving macromolecular structures</a:t>
            </a:r>
          </a:p>
        </p:txBody>
      </p:sp>
      <p:grpSp>
        <p:nvGrpSpPr>
          <p:cNvPr id="11" name="Group 6"/>
          <p:cNvGrpSpPr>
            <a:grpSpLocks/>
          </p:cNvGrpSpPr>
          <p:nvPr/>
        </p:nvGrpSpPr>
        <p:grpSpPr bwMode="auto">
          <a:xfrm>
            <a:off x="4886660" y="1900543"/>
            <a:ext cx="2590801" cy="3290888"/>
            <a:chOff x="3744" y="1296"/>
            <a:chExt cx="1632" cy="2073"/>
          </a:xfrm>
        </p:grpSpPr>
        <p:pic>
          <p:nvPicPr>
            <p:cNvPr id="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107"/>
            <a:stretch>
              <a:fillRect/>
            </a:stretch>
          </p:blipFill>
          <p:spPr bwMode="auto">
            <a:xfrm>
              <a:off x="3744" y="1296"/>
              <a:ext cx="1632" cy="1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3" name="Text Box 8"/>
            <p:cNvSpPr txBox="1">
              <a:spLocks noChangeArrowheads="1"/>
            </p:cNvSpPr>
            <p:nvPr/>
          </p:nvSpPr>
          <p:spPr bwMode="auto">
            <a:xfrm>
              <a:off x="3744" y="2767"/>
              <a:ext cx="1632" cy="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Geneva"/>
                  <a:cs typeface="Geneva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Geneva"/>
                  <a:cs typeface="Geneva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Geneva"/>
                  <a:cs typeface="Geneva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Geneva"/>
                  <a:cs typeface="Geneva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Geneva"/>
                  <a:cs typeface="Geneva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Geneva"/>
                  <a:cs typeface="Geneva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Geneva"/>
                  <a:cs typeface="Geneva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Geneva"/>
                  <a:cs typeface="Geneva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Geneva"/>
                  <a:cs typeface="Geneva"/>
                </a:defRPr>
              </a:lvl9pPr>
            </a:lstStyle>
            <a:p>
              <a:pPr algn="ctr"/>
              <a:r>
                <a:rPr lang="en-GB" altLang="en-US" sz="2800" dirty="0">
                  <a:solidFill>
                    <a:srgbClr val="000000"/>
                  </a:solidFill>
                  <a:latin typeface="Century Gothic" panose="020B0502020202020204" pitchFamily="34" charset="0"/>
                </a:rPr>
                <a:t>10% NMR Spectroscopy</a:t>
              </a:r>
            </a:p>
          </p:txBody>
        </p:sp>
      </p:grpSp>
      <p:grpSp>
        <p:nvGrpSpPr>
          <p:cNvPr id="14" name="Group 9"/>
          <p:cNvGrpSpPr>
            <a:grpSpLocks/>
          </p:cNvGrpSpPr>
          <p:nvPr/>
        </p:nvGrpSpPr>
        <p:grpSpPr bwMode="auto">
          <a:xfrm>
            <a:off x="7745690" y="1902131"/>
            <a:ext cx="2514601" cy="3290888"/>
            <a:chOff x="2050" y="1296"/>
            <a:chExt cx="1584" cy="2073"/>
          </a:xfrm>
        </p:grpSpPr>
        <p:pic>
          <p:nvPicPr>
            <p:cNvPr id="15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0" y="1296"/>
              <a:ext cx="1584" cy="1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6" name="Text Box 11"/>
            <p:cNvSpPr txBox="1">
              <a:spLocks noChangeArrowheads="1"/>
            </p:cNvSpPr>
            <p:nvPr/>
          </p:nvSpPr>
          <p:spPr bwMode="auto">
            <a:xfrm>
              <a:off x="2050" y="2767"/>
              <a:ext cx="1584" cy="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Geneva"/>
                  <a:cs typeface="Geneva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Geneva"/>
                  <a:cs typeface="Geneva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Geneva"/>
                  <a:cs typeface="Geneva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Geneva"/>
                  <a:cs typeface="Geneva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Geneva"/>
                  <a:cs typeface="Geneva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Geneva"/>
                  <a:cs typeface="Geneva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Geneva"/>
                  <a:cs typeface="Geneva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Geneva"/>
                  <a:cs typeface="Geneva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Geneva"/>
                  <a:cs typeface="Geneva"/>
                </a:defRPr>
              </a:lvl9pPr>
            </a:lstStyle>
            <a:p>
              <a:pPr algn="ctr"/>
              <a:r>
                <a:rPr lang="en-GB" altLang="en-US" sz="2800" dirty="0">
                  <a:solidFill>
                    <a:srgbClr val="000000"/>
                  </a:solidFill>
                  <a:latin typeface="Century Gothic" panose="020B0502020202020204" pitchFamily="34" charset="0"/>
                </a:rPr>
                <a:t>1% Electron microscopy</a:t>
              </a:r>
            </a:p>
          </p:txBody>
        </p:sp>
      </p:grpSp>
      <p:grpSp>
        <p:nvGrpSpPr>
          <p:cNvPr id="17" name="Group 12"/>
          <p:cNvGrpSpPr>
            <a:grpSpLocks/>
          </p:cNvGrpSpPr>
          <p:nvPr/>
        </p:nvGrpSpPr>
        <p:grpSpPr bwMode="auto">
          <a:xfrm>
            <a:off x="1880063" y="1898955"/>
            <a:ext cx="2833689" cy="3290888"/>
            <a:chOff x="240" y="1296"/>
            <a:chExt cx="1785" cy="2073"/>
          </a:xfrm>
        </p:grpSpPr>
        <p:pic>
          <p:nvPicPr>
            <p:cNvPr id="18" name="Picture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1296"/>
              <a:ext cx="1700" cy="1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9" name="Rectangle 14"/>
            <p:cNvSpPr>
              <a:spLocks noChangeArrowheads="1"/>
            </p:cNvSpPr>
            <p:nvPr/>
          </p:nvSpPr>
          <p:spPr bwMode="auto">
            <a:xfrm>
              <a:off x="240" y="2767"/>
              <a:ext cx="1785" cy="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Geneva"/>
                  <a:cs typeface="Geneva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Geneva"/>
                  <a:cs typeface="Geneva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Geneva"/>
                  <a:cs typeface="Geneva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Geneva"/>
                  <a:cs typeface="Geneva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Geneva"/>
                  <a:cs typeface="Geneva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Geneva"/>
                  <a:cs typeface="Geneva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Geneva"/>
                  <a:cs typeface="Geneva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Geneva"/>
                  <a:cs typeface="Geneva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Geneva"/>
                  <a:cs typeface="Geneva"/>
                </a:defRPr>
              </a:lvl9pPr>
            </a:lstStyle>
            <a:p>
              <a:pPr algn="ctr"/>
              <a:r>
                <a:rPr lang="en-GB" altLang="en-US" sz="2800" dirty="0">
                  <a:solidFill>
                    <a:srgbClr val="000000"/>
                  </a:solidFill>
                  <a:latin typeface="Century Gothic" panose="020B0502020202020204" pitchFamily="34" charset="0"/>
                </a:rPr>
                <a:t>88% X-ray crystallography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7344048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3455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  <a:latin typeface="Century Gothic" panose="020B0502020202020204" pitchFamily="34" charset="0"/>
              </a:rPr>
              <a:t>Not all 135 000 structures are unique molecules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29076" y="1602850"/>
            <a:ext cx="876186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Century Gothic" panose="020B0502020202020204" pitchFamily="34" charset="0"/>
              </a:rPr>
              <a:t>There are 2,665 structures of bovine proteins</a:t>
            </a:r>
          </a:p>
          <a:p>
            <a:r>
              <a:rPr lang="en-GB" sz="2800" dirty="0">
                <a:latin typeface="Century Gothic" panose="020B0502020202020204" pitchFamily="34" charset="0"/>
              </a:rPr>
              <a:t>But only 521 </a:t>
            </a:r>
            <a:r>
              <a:rPr lang="en-GB" sz="2800" dirty="0">
                <a:solidFill>
                  <a:srgbClr val="FF0000"/>
                </a:solidFill>
                <a:latin typeface="Century Gothic" panose="020B0502020202020204" pitchFamily="34" charset="0"/>
              </a:rPr>
              <a:t>different</a:t>
            </a:r>
            <a:r>
              <a:rPr lang="en-GB" sz="2800" dirty="0">
                <a:latin typeface="Century Gothic" panose="020B0502020202020204" pitchFamily="34" charset="0"/>
              </a:rPr>
              <a:t> bovine proteins</a:t>
            </a:r>
          </a:p>
          <a:p>
            <a:endParaRPr lang="en-GB" sz="2800" dirty="0">
              <a:latin typeface="Century Gothic" panose="020B0502020202020204" pitchFamily="34" charset="0"/>
            </a:endParaRPr>
          </a:p>
          <a:p>
            <a:r>
              <a:rPr lang="en-GB" sz="2800" dirty="0">
                <a:latin typeface="Century Gothic" panose="020B0502020202020204" pitchFamily="34" charset="0"/>
              </a:rPr>
              <a:t>Why?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15068" y="3518421"/>
            <a:ext cx="79972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GB" sz="2400" dirty="0">
                <a:latin typeface="Century Gothic" panose="020B0502020202020204" pitchFamily="34" charset="0"/>
              </a:rPr>
              <a:t>Solved by different methods</a:t>
            </a: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GB" sz="2400" dirty="0">
                <a:latin typeface="Century Gothic" panose="020B0502020202020204" pitchFamily="34" charset="0"/>
              </a:rPr>
              <a:t>With different compounds bound</a:t>
            </a: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GB" sz="2400" dirty="0">
                <a:latin typeface="Century Gothic" panose="020B0502020202020204" pitchFamily="34" charset="0"/>
              </a:rPr>
              <a:t>By different people</a:t>
            </a: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GB" sz="2400" dirty="0">
                <a:latin typeface="Century Gothic" panose="020B0502020202020204" pitchFamily="34" charset="0"/>
              </a:rPr>
              <a:t>Under different conditions</a:t>
            </a:r>
          </a:p>
          <a:p>
            <a:endParaRPr lang="en-GB" sz="2400" dirty="0">
              <a:latin typeface="Century Gothic" panose="020B0502020202020204" pitchFamily="34" charset="0"/>
            </a:endParaRPr>
          </a:p>
          <a:p>
            <a:r>
              <a:rPr lang="en-GB" sz="2400" dirty="0">
                <a:latin typeface="Century Gothic" panose="020B0502020202020204" pitchFamily="34" charset="0"/>
              </a:rPr>
              <a:t>Carboxypeptidase A:</a:t>
            </a:r>
          </a:p>
          <a:p>
            <a:r>
              <a:rPr lang="en-GB" sz="2400" dirty="0">
                <a:latin typeface="Century Gothic" panose="020B0502020202020204" pitchFamily="34" charset="0"/>
              </a:rPr>
              <a:t>32 structures - 15 different small molecules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1" t="14992" r="10000" b="11426"/>
          <a:stretch/>
        </p:blipFill>
        <p:spPr>
          <a:xfrm>
            <a:off x="7856859" y="2682855"/>
            <a:ext cx="3923816" cy="336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81033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wwPDB.org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627" y="671946"/>
            <a:ext cx="9314373" cy="49734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618" y="34143"/>
            <a:ext cx="3297382" cy="102112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417" y="2967896"/>
            <a:ext cx="784422" cy="77641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535875" y="2793076"/>
            <a:ext cx="7065326" cy="3660913"/>
            <a:chOff x="1033617" y="2546207"/>
            <a:chExt cx="7065326" cy="3660913"/>
          </a:xfrm>
        </p:grpSpPr>
        <p:grpSp>
          <p:nvGrpSpPr>
            <p:cNvPr id="7" name="Group 6"/>
            <p:cNvGrpSpPr/>
            <p:nvPr/>
          </p:nvGrpSpPr>
          <p:grpSpPr>
            <a:xfrm>
              <a:off x="1033617" y="3016722"/>
              <a:ext cx="7065326" cy="3190398"/>
              <a:chOff x="1033617" y="3016722"/>
              <a:chExt cx="7065326" cy="3190398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2058693" y="3016722"/>
                <a:ext cx="6040250" cy="3190398"/>
                <a:chOff x="2058693" y="3016722"/>
                <a:chExt cx="6040250" cy="3190398"/>
              </a:xfrm>
            </p:grpSpPr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80251" y="4826759"/>
                  <a:ext cx="1344965" cy="1344965"/>
                </a:xfrm>
                <a:prstGeom prst="rect">
                  <a:avLst/>
                </a:prstGeom>
              </p:spPr>
            </p:pic>
            <p:cxnSp>
              <p:nvCxnSpPr>
                <p:cNvPr id="9" name="Straight Arrow Connector 8"/>
                <p:cNvCxnSpPr/>
                <p:nvPr/>
              </p:nvCxnSpPr>
              <p:spPr bwMode="auto">
                <a:xfrm>
                  <a:off x="2058693" y="3016722"/>
                  <a:ext cx="1243805" cy="1810037"/>
                </a:xfrm>
                <a:prstGeom prst="straightConnector1">
                  <a:avLst/>
                </a:prstGeom>
                <a:solidFill>
                  <a:schemeClr val="accent1"/>
                </a:solidFill>
                <a:ln w="66675" cap="flat" cmpd="sng" algn="ctr">
                  <a:solidFill>
                    <a:srgbClr val="FFC000"/>
                  </a:solidFill>
                  <a:prstDash val="solid"/>
                  <a:round/>
                  <a:headEnd type="none" w="med" len="med"/>
                  <a:tailEnd type="triangle" w="lg" len="lg"/>
                </a:ln>
                <a:effectLst/>
              </p:spPr>
            </p:cxnSp>
            <p:cxnSp>
              <p:nvCxnSpPr>
                <p:cNvPr id="21" name="Straight Arrow Connector 20"/>
                <p:cNvCxnSpPr/>
                <p:nvPr/>
              </p:nvCxnSpPr>
              <p:spPr bwMode="auto">
                <a:xfrm flipH="1">
                  <a:off x="3758828" y="3098266"/>
                  <a:ext cx="4340115" cy="1636254"/>
                </a:xfrm>
                <a:prstGeom prst="straightConnector1">
                  <a:avLst/>
                </a:prstGeom>
                <a:solidFill>
                  <a:schemeClr val="accent1"/>
                </a:solidFill>
                <a:ln w="66675" cap="flat" cmpd="sng" algn="ctr">
                  <a:solidFill>
                    <a:srgbClr val="FFC000"/>
                  </a:solidFill>
                  <a:prstDash val="solid"/>
                  <a:round/>
                  <a:headEnd type="none" w="med" len="med"/>
                  <a:tailEnd type="triangle" w="lg" len="lg"/>
                </a:ln>
                <a:effectLst/>
              </p:spPr>
            </p:cxnSp>
            <p:sp>
              <p:nvSpPr>
                <p:cNvPr id="25" name="TextBox 24"/>
                <p:cNvSpPr txBox="1"/>
                <p:nvPr/>
              </p:nvSpPr>
              <p:spPr>
                <a:xfrm>
                  <a:off x="4193165" y="4945236"/>
                  <a:ext cx="2943225" cy="12618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4000" dirty="0"/>
                    <a:t>“The PDB”</a:t>
                  </a:r>
                </a:p>
                <a:p>
                  <a:pPr algn="ctr"/>
                  <a:r>
                    <a:rPr lang="en-GB" sz="3600" dirty="0"/>
                    <a:t>FTP Archive</a:t>
                  </a:r>
                </a:p>
              </p:txBody>
            </p:sp>
          </p:grpSp>
          <p:cxnSp>
            <p:nvCxnSpPr>
              <p:cNvPr id="27" name="Straight Arrow Connector 26"/>
              <p:cNvCxnSpPr/>
              <p:nvPr/>
            </p:nvCxnSpPr>
            <p:spPr bwMode="auto">
              <a:xfrm>
                <a:off x="1033617" y="3377480"/>
                <a:ext cx="1959426" cy="1695796"/>
              </a:xfrm>
              <a:prstGeom prst="straightConnector1">
                <a:avLst/>
              </a:prstGeom>
              <a:solidFill>
                <a:schemeClr val="accent1"/>
              </a:solidFill>
              <a:ln w="666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</p:spPr>
          </p:cxnSp>
        </p:grpSp>
        <p:cxnSp>
          <p:nvCxnSpPr>
            <p:cNvPr id="18" name="Straight Arrow Connector 17"/>
            <p:cNvCxnSpPr/>
            <p:nvPr/>
          </p:nvCxnSpPr>
          <p:spPr bwMode="auto">
            <a:xfrm>
              <a:off x="3500871" y="2546207"/>
              <a:ext cx="59584" cy="2245156"/>
            </a:xfrm>
            <a:prstGeom prst="straightConnector1">
              <a:avLst/>
            </a:prstGeom>
            <a:solidFill>
              <a:schemeClr val="accent1"/>
            </a:solidFill>
            <a:ln w="666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401901230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252" y="4826760"/>
            <a:ext cx="1344965" cy="134496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wwPDB.org</a:t>
            </a: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2632996" y="3261354"/>
            <a:ext cx="2097685" cy="1545297"/>
          </a:xfrm>
          <a:prstGeom prst="straightConnector1">
            <a:avLst/>
          </a:prstGeom>
          <a:solidFill>
            <a:schemeClr val="accent1"/>
          </a:solidFill>
          <a:ln w="66675" cap="flat" cmpd="sng" algn="ctr">
            <a:solidFill>
              <a:srgbClr val="FFC000"/>
            </a:solidFill>
            <a:prstDash val="solid"/>
            <a:round/>
            <a:headEnd type="triangle" w="lg" len="lg"/>
            <a:tailEnd type="none" w="lg" len="lg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 flipH="1">
            <a:off x="5143853" y="2382705"/>
            <a:ext cx="244438" cy="2315825"/>
          </a:xfrm>
          <a:prstGeom prst="straightConnector1">
            <a:avLst/>
          </a:prstGeom>
          <a:solidFill>
            <a:schemeClr val="accent1"/>
          </a:solidFill>
          <a:ln w="66675" cap="flat" cmpd="sng" algn="ctr">
            <a:solidFill>
              <a:srgbClr val="FFC000"/>
            </a:solidFill>
            <a:prstDash val="solid"/>
            <a:round/>
            <a:headEnd type="triangle" w="lg" len="lg"/>
            <a:tailEnd type="none" w="lg" len="lg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 flipH="1">
            <a:off x="5575953" y="3261354"/>
            <a:ext cx="3653772" cy="1525446"/>
          </a:xfrm>
          <a:prstGeom prst="straightConnector1">
            <a:avLst/>
          </a:prstGeom>
          <a:solidFill>
            <a:schemeClr val="accent1"/>
          </a:solidFill>
          <a:ln w="66675" cap="flat" cmpd="sng" algn="ctr">
            <a:solidFill>
              <a:srgbClr val="FFC000"/>
            </a:solidFill>
            <a:prstDash val="solid"/>
            <a:round/>
            <a:headEnd type="triangle" w="lg" len="lg"/>
            <a:tailEnd type="none" w="lg" len="lg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5717166" y="4945236"/>
            <a:ext cx="294322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‘The PDB’</a:t>
            </a:r>
          </a:p>
          <a:p>
            <a:r>
              <a:rPr lang="en-GB" sz="3600" dirty="0"/>
              <a:t> FTP Archive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526590" y="3677953"/>
            <a:ext cx="2931182" cy="1338685"/>
            <a:chOff x="531052" y="3725429"/>
            <a:chExt cx="2788819" cy="123576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052" y="3725429"/>
              <a:ext cx="784422" cy="776418"/>
            </a:xfrm>
            <a:prstGeom prst="rect">
              <a:avLst/>
            </a:prstGeom>
          </p:spPr>
        </p:pic>
        <p:cxnSp>
          <p:nvCxnSpPr>
            <p:cNvPr id="27" name="Straight Arrow Connector 26"/>
            <p:cNvCxnSpPr/>
            <p:nvPr/>
          </p:nvCxnSpPr>
          <p:spPr bwMode="auto">
            <a:xfrm>
              <a:off x="1373001" y="4270008"/>
              <a:ext cx="1946870" cy="691187"/>
            </a:xfrm>
            <a:prstGeom prst="straightConnector1">
              <a:avLst/>
            </a:prstGeom>
            <a:solidFill>
              <a:schemeClr val="accent1"/>
            </a:solidFill>
            <a:ln w="66675" cap="flat" cmpd="sng" algn="ctr">
              <a:solidFill>
                <a:srgbClr val="FFC000"/>
              </a:solidFill>
              <a:prstDash val="solid"/>
              <a:round/>
              <a:headEnd type="triangle" w="lg" len="lg"/>
              <a:tailEnd type="none" w="lg" len="med"/>
            </a:ln>
            <a:effectLst/>
          </p:spPr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730" y="2537512"/>
            <a:ext cx="2153384" cy="5906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390" y="2578076"/>
            <a:ext cx="1522658" cy="62404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114" y="1395815"/>
            <a:ext cx="2801283" cy="875401"/>
          </a:xfrm>
          <a:prstGeom prst="rect">
            <a:avLst/>
          </a:prstGeom>
        </p:spPr>
      </p:pic>
      <p:cxnSp>
        <p:nvCxnSpPr>
          <p:cNvPr id="10" name="Curved Connector 9"/>
          <p:cNvCxnSpPr/>
          <p:nvPr/>
        </p:nvCxnSpPr>
        <p:spPr bwMode="auto">
          <a:xfrm rot="5400000" flipH="1" flipV="1">
            <a:off x="8309181" y="3503735"/>
            <a:ext cx="693340" cy="553245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Curved Connector 23"/>
          <p:cNvCxnSpPr/>
          <p:nvPr/>
        </p:nvCxnSpPr>
        <p:spPr bwMode="auto">
          <a:xfrm rot="16200000" flipV="1">
            <a:off x="5305583" y="2915878"/>
            <a:ext cx="540740" cy="29348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Curved Connector 32"/>
          <p:cNvCxnSpPr/>
          <p:nvPr/>
        </p:nvCxnSpPr>
        <p:spPr bwMode="auto">
          <a:xfrm rot="16200000" flipV="1">
            <a:off x="2664453" y="4571767"/>
            <a:ext cx="615068" cy="469769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Curved Connector 37"/>
          <p:cNvCxnSpPr/>
          <p:nvPr/>
        </p:nvCxnSpPr>
        <p:spPr bwMode="auto">
          <a:xfrm rot="10800000">
            <a:off x="2990938" y="3414645"/>
            <a:ext cx="559319" cy="263309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5" name="TextBox 44"/>
          <p:cNvSpPr txBox="1"/>
          <p:nvPr/>
        </p:nvSpPr>
        <p:spPr>
          <a:xfrm>
            <a:off x="5312185" y="3237131"/>
            <a:ext cx="1312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Value added data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999415" y="4052199"/>
            <a:ext cx="1312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Value added data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528511" y="3364574"/>
            <a:ext cx="1312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Value added data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778209" y="5070280"/>
            <a:ext cx="1312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Value added data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618" y="34143"/>
            <a:ext cx="3297382" cy="102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554787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BI arrow 2015.png"/>
          <p:cNvPicPr>
            <a:picLocks noChangeAspect="1"/>
          </p:cNvPicPr>
          <p:nvPr/>
        </p:nvPicPr>
        <p:blipFill rotWithShape="1">
          <a:blip r:embed="rId2"/>
          <a:srcRect l="3857" t="5395" r="4032" b="6727"/>
          <a:stretch/>
        </p:blipFill>
        <p:spPr>
          <a:xfrm>
            <a:off x="1981198" y="831273"/>
            <a:ext cx="8229601" cy="602672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8884011" y="3915295"/>
            <a:ext cx="243364" cy="19119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981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5200"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28774" y="12413"/>
            <a:ext cx="8934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accent6"/>
                </a:solidFill>
                <a:latin typeface="Century Gothic" panose="020B0502020202020204" pitchFamily="34" charset="0"/>
              </a:rPr>
              <a:t>At the heart of EMBL-EBI resources</a:t>
            </a:r>
          </a:p>
        </p:txBody>
      </p:sp>
      <p:sp>
        <p:nvSpPr>
          <p:cNvPr id="3" name="Right Arrow 2"/>
          <p:cNvSpPr/>
          <p:nvPr/>
        </p:nvSpPr>
        <p:spPr>
          <a:xfrm rot="10800000">
            <a:off x="9898207" y="4339243"/>
            <a:ext cx="665018" cy="390698"/>
          </a:xfrm>
          <a:prstGeom prst="rightArrow">
            <a:avLst/>
          </a:prstGeom>
          <a:solidFill>
            <a:srgbClr val="316D5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17976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557</Words>
  <Application>Microsoft Macintosh PowerPoint</Application>
  <PresentationFormat>Widescreen</PresentationFormat>
  <Paragraphs>132</Paragraphs>
  <Slides>31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ＭＳ Ｐゴシック</vt:lpstr>
      <vt:lpstr>Arial</vt:lpstr>
      <vt:lpstr>Calibri</vt:lpstr>
      <vt:lpstr>Calibri Light</vt:lpstr>
      <vt:lpstr>Century Gothic</vt:lpstr>
      <vt:lpstr>Geneva</vt:lpstr>
      <vt:lpstr>Helvetica Neue</vt:lpstr>
      <vt:lpstr>HelveticaNeueLT Pro 35 Th</vt:lpstr>
      <vt:lpstr>HelveticaNeueLT Pro 45 Lt</vt:lpstr>
      <vt:lpstr>Times New Roman</vt:lpstr>
      <vt:lpstr>Office Theme</vt:lpstr>
      <vt:lpstr>Protein Data Bank in Europe</vt:lpstr>
      <vt:lpstr>What is the PDBe?</vt:lpstr>
      <vt:lpstr>The Protein Data Bank (PDB) is an archive of  experimentally determined 3-dimensional structures of biological macromolecules</vt:lpstr>
      <vt:lpstr>A “PDB code” refers to a structure</vt:lpstr>
      <vt:lpstr>Methods for solving macromolecular structures</vt:lpstr>
      <vt:lpstr>Not all 135 000 structures are unique molecules</vt:lpstr>
      <vt:lpstr>PowerPoint Presentation</vt:lpstr>
      <vt:lpstr>PowerPoint Presentation</vt:lpstr>
      <vt:lpstr>PowerPoint Presentation</vt:lpstr>
      <vt:lpstr>Integrating structural and other biological data</vt:lpstr>
      <vt:lpstr>What is on a PDBe entry page?</vt:lpstr>
      <vt:lpstr>Integrating structural and other biological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 all structures are of equal quality</vt:lpstr>
      <vt:lpstr>PowerPoint Presentation</vt:lpstr>
      <vt:lpstr>PowerPoint Presentation</vt:lpstr>
      <vt:lpstr>Hands-on part!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Protein Data Bank in Europe</dc:title>
  <dc:creator>Mihaly Varadi</dc:creator>
  <cp:lastModifiedBy>Microsoft Office User</cp:lastModifiedBy>
  <cp:revision>13</cp:revision>
  <dcterms:created xsi:type="dcterms:W3CDTF">2018-08-15T17:22:09Z</dcterms:created>
  <dcterms:modified xsi:type="dcterms:W3CDTF">2018-09-03T08:54:59Z</dcterms:modified>
</cp:coreProperties>
</file>